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70" r:id="rId2"/>
    <p:sldId id="271" r:id="rId3"/>
    <p:sldId id="25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76" r:id="rId13"/>
    <p:sldId id="277" r:id="rId14"/>
    <p:sldId id="274" r:id="rId15"/>
    <p:sldId id="275" r:id="rId16"/>
    <p:sldId id="273" r:id="rId17"/>
    <p:sldId id="269" r:id="rId18"/>
    <p:sldId id="263" r:id="rId19"/>
    <p:sldId id="268" r:id="rId20"/>
    <p:sldId id="264" r:id="rId21"/>
    <p:sldId id="265" r:id="rId22"/>
    <p:sldId id="266" r:id="rId23"/>
    <p:sldId id="279" r:id="rId24"/>
    <p:sldId id="278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45CA8BC-D5EA-4F39-A29A-9EBED2BC8DB7}" type="datetimeFigureOut">
              <a:rPr lang="en-US"/>
              <a:pPr>
                <a:defRPr/>
              </a:pPr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948C4B-CA93-4454-A260-A28E5CCE28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FFED7-2DD5-4257-990F-50662A6C11D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69075-CAA3-44C8-99C1-D2AED5165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8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Winners check with Caller first,</a:t>
            </a:r>
            <a:r>
              <a:rPr lang="en-US" baseline="0" dirty="0" smtClean="0"/>
              <a:t> if approved spot check two </a:t>
            </a:r>
            <a:r>
              <a:rPr lang="en-US" baseline="0" smtClean="0"/>
              <a:t>random terms for candy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69075-CAA3-44C8-99C1-D2AED5165C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11E2A-896B-43BF-B7A1-A16D359C3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69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4304B-E9A3-480D-BD3A-C88CC8F2E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0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6B8F2-4384-40EB-8152-1EC81F123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12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D997E-FD02-4A1B-AB7C-495E89F0F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63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3C9DA-EB0E-4D5F-8E99-B55CAED20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3FB01-62FD-447C-B30E-7B76B9B86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46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CF7EC-100D-4CC0-B642-B710BDABB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62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D6CDE-F95A-4CCD-ABFB-9D39C062C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8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3189E-7B6F-468C-8EFC-021033783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07EA8-DF2C-4093-8235-D4B3563B7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42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CC40-3F3B-4301-A696-675161158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57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BD62A9F-B4C7-4B29-801F-BBE4E5A1F4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earch.yahoo.com/images/view;_ylt=A0PDoYD7Z5ZQIF0A2HKJzbkF;_ylu=X3oDMTBlMTQ4cGxyBHNlYwNzcgRzbGsDaW1n?back=http://images.search.yahoo.com/search/images?p%3Dbride%2Band%2Bgroom%2Bclipart%26sado%3D1%26ei%3Dutf-8%26fr%3Dsfp-img%26fr2%3Dsg-gac%26tab%3Dorganic%26ri%3D16&amp;w=340&amp;h=473&amp;imgurl=cdn.dailyclipart.net/wp-content/uploads/medium/Weddings3.jpg&amp;rurl=http://www.dailyclipart.net/clipart/bride-and-groom-clip-art-2/&amp;size=19.3+KB&amp;name=Clip+art+of+a+bride+and+groom+embracing.&amp;p=bride+and+groom+clipart&amp;oid=bc0153a91639b9aa2234416b5f715348&amp;fr2=sg-gac&amp;fr=sfp-img&amp;tt=Clip%2Bart%2Bof%2Ba%2Bbride%2Band%2Bgroom%2Bembracing.&amp;b=0&amp;ni=84&amp;no=16&amp;ts=&amp;tab=organic&amp;sigr=11vubgtce&amp;sigb=13uq05oq5&amp;sigi=11s04ortd&amp;.crumb=qLT0ndOuMfB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5: La </a:t>
            </a:r>
            <a:r>
              <a:rPr lang="en-US" dirty="0" err="1" smtClean="0"/>
              <a:t>familia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23987"/>
            <a:ext cx="8090957" cy="518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Los t</a:t>
            </a:r>
            <a:r>
              <a:rPr lang="en-US" smtClean="0">
                <a:cs typeface="Times New Roman" pitchFamily="18" charset="0"/>
              </a:rPr>
              <a:t>íos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altLang="en-US" smtClean="0">
                <a:effectLst/>
              </a:rPr>
              <a:t>El tío</a:t>
            </a:r>
          </a:p>
          <a:p>
            <a:pPr eaLnBrk="1" hangingPunct="1"/>
            <a:r>
              <a:rPr lang="es-ES" altLang="en-US" smtClean="0">
                <a:effectLst/>
              </a:rPr>
              <a:t>La tía</a:t>
            </a:r>
          </a:p>
          <a:p>
            <a:pPr eaLnBrk="1" hangingPunct="1"/>
            <a:endParaRPr lang="es-ES" altLang="en-US" smtClean="0">
              <a:effectLst/>
            </a:endParaRPr>
          </a:p>
          <a:p>
            <a:pPr eaLnBrk="1" hangingPunct="1"/>
            <a:endParaRPr lang="es-ES" altLang="en-US" smtClean="0">
              <a:effectLst/>
            </a:endParaRPr>
          </a:p>
          <a:p>
            <a:pPr eaLnBrk="1" hangingPunct="1"/>
            <a:endParaRPr lang="es-ES" altLang="en-US" smtClean="0">
              <a:effectLst/>
            </a:endParaRPr>
          </a:p>
          <a:p>
            <a:pPr eaLnBrk="1" hangingPunct="1"/>
            <a:endParaRPr lang="es-ES" altLang="en-US" smtClean="0">
              <a:effectLst/>
            </a:endParaRPr>
          </a:p>
          <a:p>
            <a:pPr eaLnBrk="1" hangingPunct="1"/>
            <a:r>
              <a:rPr lang="es-ES" altLang="en-US" smtClean="0">
                <a:effectLst/>
              </a:rPr>
              <a:t>El primo</a:t>
            </a:r>
          </a:p>
          <a:p>
            <a:pPr eaLnBrk="1" hangingPunct="1"/>
            <a:r>
              <a:rPr lang="es-ES" altLang="en-US" smtClean="0">
                <a:effectLst/>
              </a:rPr>
              <a:t>La prima</a:t>
            </a:r>
            <a:endParaRPr lang="en-US" altLang="en-US" smtClean="0">
              <a:effectLst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uncle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aunt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male cousin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female cousin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57200" y="3352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Los primos</a:t>
            </a:r>
          </a:p>
        </p:txBody>
      </p:sp>
      <p:pic>
        <p:nvPicPr>
          <p:cNvPr id="10246" name="Picture 8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514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24600" y="3790890"/>
            <a:ext cx="1951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cousins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04" y="0"/>
            <a:ext cx="5626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Vocabulario</a:t>
            </a:r>
            <a:r>
              <a:rPr lang="en-US" dirty="0" smtClean="0"/>
              <a:t> 5A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Lecci</a:t>
            </a:r>
            <a:r>
              <a:rPr lang="en-US" smtClean="0">
                <a:cs typeface="Times New Roman" pitchFamily="18" charset="0"/>
              </a:rPr>
              <a:t>ón 3: La familia</a:t>
            </a:r>
          </a:p>
        </p:txBody>
      </p:sp>
    </p:spTree>
    <p:extLst>
      <p:ext uri="{BB962C8B-B14F-4D97-AF65-F5344CB8AC3E}">
        <p14:creationId xmlns:p14="http://schemas.microsoft.com/office/powerpoint/2010/main" val="20806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 can…</a:t>
            </a:r>
          </a:p>
          <a:p>
            <a:pPr lvl="1" eaLnBrk="1" hangingPunct="1">
              <a:defRPr/>
            </a:pPr>
            <a:r>
              <a:rPr lang="en-US" dirty="0" smtClean="0"/>
              <a:t>Identify family members in Spanish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Success Criteria</a:t>
            </a:r>
          </a:p>
          <a:p>
            <a:pPr lvl="1" eaLnBrk="1" hangingPunct="1">
              <a:defRPr/>
            </a:pPr>
            <a:r>
              <a:rPr lang="en-US" dirty="0" smtClean="0"/>
              <a:t>Use the Spanish sound system to accurately pronounce family vocabulary</a:t>
            </a:r>
          </a:p>
          <a:p>
            <a:pPr lvl="1" eaLnBrk="1" hangingPunct="1">
              <a:defRPr/>
            </a:pPr>
            <a:r>
              <a:rPr lang="en-US" dirty="0" smtClean="0"/>
              <a:t>Use family vocabulary to label a family tree</a:t>
            </a:r>
          </a:p>
        </p:txBody>
      </p:sp>
    </p:spTree>
    <p:extLst>
      <p:ext uri="{BB962C8B-B14F-4D97-AF65-F5344CB8AC3E}">
        <p14:creationId xmlns:p14="http://schemas.microsoft.com/office/powerpoint/2010/main" val="34413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r="15334" b="5555"/>
          <a:stretch/>
        </p:blipFill>
        <p:spPr>
          <a:xfrm>
            <a:off x="1057835" y="152400"/>
            <a:ext cx="7019365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/>
          <a:stretch/>
        </p:blipFill>
        <p:spPr>
          <a:xfrm>
            <a:off x="1436618" y="76200"/>
            <a:ext cx="6259582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Familia</a:t>
            </a:r>
            <a:r>
              <a:rPr lang="en-US" dirty="0" smtClean="0"/>
              <a:t> Bingo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20814"/>
            <a:ext cx="8229600" cy="4710112"/>
          </a:xfrm>
        </p:spPr>
        <p:txBody>
          <a:bodyPr/>
          <a:lstStyle/>
          <a:p>
            <a:r>
              <a:rPr lang="en-US" sz="1800" dirty="0" smtClean="0"/>
              <a:t>Object: Get five in a row (horizontal, vertical, or diagonal) by recognizing the meaning of terms from Vocab 3A</a:t>
            </a:r>
          </a:p>
          <a:p>
            <a:r>
              <a:rPr lang="en-US" sz="1800" dirty="0" smtClean="0"/>
              <a:t>Materials: Bingo cards, dry-erase markers, eraser washcloths, and envelope with 30 vocab cards (no notes!)</a:t>
            </a:r>
          </a:p>
          <a:p>
            <a:pPr lvl="1"/>
            <a:r>
              <a:rPr lang="en-US" sz="1400" dirty="0" smtClean="0"/>
              <a:t>Do not bend, peel, or otherwise destroy the game pieces or waste the markers/leave them uncapped</a:t>
            </a:r>
          </a:p>
          <a:p>
            <a:r>
              <a:rPr lang="en-US" sz="1800" dirty="0" smtClean="0"/>
              <a:t>How to Play:</a:t>
            </a:r>
          </a:p>
          <a:p>
            <a:pPr lvl="1"/>
            <a:r>
              <a:rPr lang="en-US" sz="1600" dirty="0" smtClean="0"/>
              <a:t>Choose one person who will be the bingo caller</a:t>
            </a:r>
          </a:p>
          <a:p>
            <a:pPr lvl="2"/>
            <a:r>
              <a:rPr lang="en-US" sz="1400" dirty="0" smtClean="0"/>
              <a:t>This person does not play on a bingo card</a:t>
            </a:r>
          </a:p>
          <a:p>
            <a:pPr lvl="1"/>
            <a:r>
              <a:rPr lang="en-US" sz="1600" dirty="0" smtClean="0"/>
              <a:t>The caller will pull a card from the envelop and read the </a:t>
            </a:r>
            <a:r>
              <a:rPr lang="en-US" sz="1600" b="1" dirty="0" smtClean="0"/>
              <a:t>bolded term in Spanish </a:t>
            </a:r>
            <a:r>
              <a:rPr lang="en-US" sz="1600" dirty="0" smtClean="0"/>
              <a:t>using best pronunciation</a:t>
            </a:r>
          </a:p>
          <a:p>
            <a:pPr lvl="2"/>
            <a:r>
              <a:rPr lang="en-US" sz="1400" dirty="0"/>
              <a:t>Set aside the used cards to be able to check players’ </a:t>
            </a:r>
            <a:r>
              <a:rPr lang="en-US" sz="1400" dirty="0" smtClean="0"/>
              <a:t>bingo cards</a:t>
            </a:r>
            <a:endParaRPr lang="en-US" sz="1400" dirty="0"/>
          </a:p>
          <a:p>
            <a:pPr lvl="2"/>
            <a:r>
              <a:rPr lang="en-US" sz="1400" dirty="0"/>
              <a:t>Do not show the card because the English answer is on </a:t>
            </a:r>
            <a:r>
              <a:rPr lang="en-US" sz="1400" dirty="0" smtClean="0"/>
              <a:t>it</a:t>
            </a:r>
          </a:p>
          <a:p>
            <a:pPr lvl="1"/>
            <a:r>
              <a:rPr lang="en-US" sz="1600" dirty="0" smtClean="0"/>
              <a:t>Each player will check for the English equivalent on their bingo card</a:t>
            </a:r>
          </a:p>
          <a:p>
            <a:pPr lvl="2"/>
            <a:r>
              <a:rPr lang="en-US" sz="1400" dirty="0" smtClean="0"/>
              <a:t>Not all terms appear on each card</a:t>
            </a:r>
          </a:p>
          <a:p>
            <a:pPr lvl="2"/>
            <a:r>
              <a:rPr lang="en-US" sz="1400" dirty="0" smtClean="0"/>
              <a:t>Mark the corner of the square with a dry-erase marker</a:t>
            </a:r>
          </a:p>
          <a:p>
            <a:pPr lvl="3"/>
            <a:r>
              <a:rPr lang="en-US" sz="1100" dirty="0" smtClean="0"/>
              <a:t>Do NOT color in the entire square as you will need to be able to prove your answers</a:t>
            </a:r>
          </a:p>
          <a:p>
            <a:pPr lvl="1"/>
            <a:r>
              <a:rPr lang="en-US" sz="1600" dirty="0" smtClean="0"/>
              <a:t>When a player has a bingo, he or she will call out “¡</a:t>
            </a:r>
            <a:r>
              <a:rPr lang="en-US" sz="1600" dirty="0" err="1" smtClean="0"/>
              <a:t>Familia</a:t>
            </a:r>
            <a:r>
              <a:rPr lang="en-US" sz="1600" dirty="0" smtClean="0"/>
              <a:t>!”</a:t>
            </a:r>
          </a:p>
          <a:p>
            <a:pPr lvl="2"/>
            <a:r>
              <a:rPr lang="en-US" sz="1400" dirty="0" smtClean="0"/>
              <a:t>The player will then read their terms in SPANISH while the caller checks the answers</a:t>
            </a:r>
          </a:p>
          <a:p>
            <a:pPr lvl="1"/>
            <a:r>
              <a:rPr lang="en-US" sz="1600" dirty="0" smtClean="0"/>
              <a:t>Winners can see me for a candy </a:t>
            </a:r>
            <a:r>
              <a:rPr lang="en-US" sz="1600" dirty="0" smtClean="0">
                <a:sym typeface="Wingdings" panose="05000000000000000000" pitchFamily="2" charset="2"/>
              </a:rPr>
              <a:t>. Winners become the caller for the next round.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Familia</a:t>
            </a:r>
            <a:r>
              <a:rPr lang="en-US" dirty="0" smtClean="0"/>
              <a:t> Bingo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El abuelo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La abuela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El bisabuelo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La bisabuela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Los padres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El padre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La madre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El padrastro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La madrastra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El esposo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La esposa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sz="2000" b="1" dirty="0" smtClean="0">
                <a:effectLst/>
              </a:rPr>
              <a:t>El hijo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La hija</a:t>
            </a: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El hijastro</a:t>
            </a: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El hermano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La hermana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La hermanastra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El medio hermano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El gemelo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n-US" sz="2000" b="1" dirty="0" smtClean="0">
                <a:effectLst/>
              </a:rPr>
              <a:t>El </a:t>
            </a:r>
            <a:r>
              <a:rPr lang="en-US" sz="2000" b="1" dirty="0" err="1" smtClean="0">
                <a:effectLst/>
              </a:rPr>
              <a:t>nieto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El tío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La tía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El primo</a:t>
            </a:r>
            <a:endParaRPr lang="en-US" sz="2000" b="1" dirty="0" smtClean="0">
              <a:effectLst/>
            </a:endParaRPr>
          </a:p>
          <a:p>
            <a:pPr marL="514350" indent="-514350">
              <a:buFont typeface="+mj-lt"/>
              <a:buAutoNum type="arabicPeriod" startAt="13"/>
              <a:defRPr/>
            </a:pPr>
            <a:r>
              <a:rPr lang="es-ES" sz="2000" b="1" dirty="0" smtClean="0">
                <a:effectLst/>
              </a:rPr>
              <a:t>La prima</a:t>
            </a:r>
            <a:endParaRPr lang="en-US" sz="2000" b="1" dirty="0" smtClean="0">
              <a:effectLst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Vocabulario</a:t>
            </a:r>
            <a:r>
              <a:rPr lang="en-US" dirty="0" smtClean="0"/>
              <a:t> 5B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Lecci</a:t>
            </a:r>
            <a:r>
              <a:rPr lang="en-US" dirty="0" err="1" smtClean="0">
                <a:cs typeface="Times New Roman" pitchFamily="18" charset="0"/>
              </a:rPr>
              <a:t>ón</a:t>
            </a:r>
            <a:r>
              <a:rPr lang="en-US" dirty="0" smtClean="0">
                <a:cs typeface="Times New Roman" pitchFamily="18" charset="0"/>
              </a:rPr>
              <a:t> 5: La </a:t>
            </a:r>
            <a:r>
              <a:rPr lang="en-US" dirty="0" err="1" smtClean="0">
                <a:cs typeface="Times New Roman" pitchFamily="18" charset="0"/>
              </a:rPr>
              <a:t>familia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 can…</a:t>
            </a:r>
          </a:p>
          <a:p>
            <a:pPr lvl="1" eaLnBrk="1" hangingPunct="1">
              <a:defRPr/>
            </a:pPr>
            <a:r>
              <a:rPr lang="en-US" dirty="0" smtClean="0"/>
              <a:t>Identify relatives (family) and other people in Spanish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Success Criteria</a:t>
            </a:r>
          </a:p>
          <a:p>
            <a:pPr lvl="1" eaLnBrk="1" hangingPunct="1">
              <a:defRPr/>
            </a:pPr>
            <a:r>
              <a:rPr lang="en-US" dirty="0"/>
              <a:t>Use the Spanish sound system to accurately pronounce family vocabulary</a:t>
            </a:r>
          </a:p>
          <a:p>
            <a:pPr lvl="1" eaLnBrk="1" hangingPunct="1">
              <a:defRPr/>
            </a:pPr>
            <a:r>
              <a:rPr lang="en-US" dirty="0"/>
              <a:t>Use family vocabulary to label a family tree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 Goal Setting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3037"/>
            <a:ext cx="7427241" cy="518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Los parientes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Los parientes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El sobrino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La sobrina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El suegro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La suegra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El yerno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La nuera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El cuñado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n-US" smtClean="0">
                <a:effectLst/>
              </a:rPr>
              <a:t>La cuñada</a:t>
            </a:r>
            <a:endParaRPr lang="en-US" altLang="en-US" smtClean="0">
              <a:effectLst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relatives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nephew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niece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father-in-law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mother-in-law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son-in-law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daughter-in-law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brother-in-law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sister-in-law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Otras personas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altLang="en-US" smtClean="0">
                <a:effectLst/>
              </a:rPr>
              <a:t>El amigo</a:t>
            </a:r>
          </a:p>
          <a:p>
            <a:pPr eaLnBrk="1" hangingPunct="1"/>
            <a:r>
              <a:rPr lang="es-ES" altLang="en-US" smtClean="0">
                <a:effectLst/>
              </a:rPr>
              <a:t>La amiga</a:t>
            </a:r>
          </a:p>
          <a:p>
            <a:pPr eaLnBrk="1" hangingPunct="1"/>
            <a:r>
              <a:rPr lang="es-ES" altLang="en-US" smtClean="0">
                <a:effectLst/>
              </a:rPr>
              <a:t>La gente</a:t>
            </a:r>
          </a:p>
          <a:p>
            <a:pPr eaLnBrk="1" hangingPunct="1"/>
            <a:r>
              <a:rPr lang="es-ES" altLang="en-US" smtClean="0">
                <a:effectLst/>
              </a:rPr>
              <a:t>El hombre</a:t>
            </a:r>
          </a:p>
          <a:p>
            <a:pPr eaLnBrk="1" hangingPunct="1"/>
            <a:r>
              <a:rPr lang="es-ES" altLang="en-US" smtClean="0">
                <a:effectLst/>
              </a:rPr>
              <a:t>La mujer</a:t>
            </a:r>
          </a:p>
          <a:p>
            <a:pPr eaLnBrk="1" hangingPunct="1"/>
            <a:r>
              <a:rPr lang="es-ES" altLang="en-US" smtClean="0">
                <a:effectLst/>
              </a:rPr>
              <a:t>El muchacho</a:t>
            </a:r>
          </a:p>
          <a:p>
            <a:pPr eaLnBrk="1" hangingPunct="1"/>
            <a:r>
              <a:rPr lang="es-ES" altLang="en-US" smtClean="0">
                <a:effectLst/>
              </a:rPr>
              <a:t>La muchacha</a:t>
            </a:r>
            <a:endParaRPr lang="en-US" altLang="en-US" smtClean="0">
              <a:effectLst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(male) friend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(female) friend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people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man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woman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boy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girl</a:t>
            </a:r>
          </a:p>
        </p:txBody>
      </p:sp>
      <p:pic>
        <p:nvPicPr>
          <p:cNvPr id="15365" name="Picture 8" descr="th?id=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27"/>
          <a:stretch>
            <a:fillRect/>
          </a:stretch>
        </p:blipFill>
        <p:spPr bwMode="auto">
          <a:xfrm>
            <a:off x="7086600" y="150813"/>
            <a:ext cx="1905000" cy="114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Otras personas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effectLst/>
              </a:rPr>
              <a:t>El niño</a:t>
            </a:r>
          </a:p>
          <a:p>
            <a:pPr eaLnBrk="1" hangingPunct="1">
              <a:defRPr/>
            </a:pPr>
            <a:r>
              <a:rPr lang="es-ES" dirty="0" smtClean="0">
                <a:effectLst/>
              </a:rPr>
              <a:t>La niña</a:t>
            </a:r>
          </a:p>
          <a:p>
            <a:pPr eaLnBrk="1" hangingPunct="1">
              <a:defRPr/>
            </a:pPr>
            <a:r>
              <a:rPr lang="es-ES" dirty="0" smtClean="0">
                <a:effectLst/>
              </a:rPr>
              <a:t>El novio</a:t>
            </a:r>
          </a:p>
          <a:p>
            <a:pPr eaLnBrk="1" hangingPunct="1">
              <a:defRPr/>
            </a:pPr>
            <a:r>
              <a:rPr lang="es-ES" dirty="0" smtClean="0">
                <a:effectLst/>
              </a:rPr>
              <a:t>La novia</a:t>
            </a:r>
          </a:p>
          <a:p>
            <a:pPr eaLnBrk="1" hangingPunct="1">
              <a:defRPr/>
            </a:pPr>
            <a:r>
              <a:rPr lang="es-ES" dirty="0" smtClean="0">
                <a:effectLst/>
              </a:rPr>
              <a:t>La persona</a:t>
            </a:r>
          </a:p>
          <a:p>
            <a:pPr eaLnBrk="1" hangingPunct="1">
              <a:defRPr/>
            </a:pPr>
            <a:r>
              <a:rPr lang="es-ES" dirty="0" smtClean="0">
                <a:effectLst/>
              </a:rPr>
              <a:t>El perro</a:t>
            </a:r>
          </a:p>
          <a:p>
            <a:pPr eaLnBrk="1" hangingPunct="1">
              <a:defRPr/>
            </a:pPr>
            <a:r>
              <a:rPr lang="es-ES" dirty="0" smtClean="0">
                <a:effectLst/>
              </a:rPr>
              <a:t>El gato</a:t>
            </a:r>
            <a:endParaRPr lang="en-US" dirty="0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(male) child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(female) child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boyfriend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girlfriend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person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dog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cat</a:t>
            </a:r>
          </a:p>
        </p:txBody>
      </p:sp>
      <p:pic>
        <p:nvPicPr>
          <p:cNvPr id="25608" name="Picture 8" descr="th?id=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67000"/>
            <a:ext cx="657225" cy="10477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th?id=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0"/>
            <a:ext cx="5111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r="15334" b="5555"/>
          <a:stretch/>
        </p:blipFill>
        <p:spPr>
          <a:xfrm>
            <a:off x="1057835" y="152400"/>
            <a:ext cx="7019365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4" t="1111" r="17111" b="2223"/>
          <a:stretch/>
        </p:blipFill>
        <p:spPr>
          <a:xfrm>
            <a:off x="1524000" y="76200"/>
            <a:ext cx="6019800" cy="680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Vocabulario</a:t>
            </a:r>
            <a:r>
              <a:rPr lang="en-US" dirty="0" smtClean="0"/>
              <a:t> 5A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Lecci</a:t>
            </a:r>
            <a:r>
              <a:rPr lang="en-US" dirty="0" err="1" smtClean="0">
                <a:cs typeface="Times New Roman" pitchFamily="18" charset="0"/>
              </a:rPr>
              <a:t>ón</a:t>
            </a:r>
            <a:r>
              <a:rPr lang="en-US" dirty="0" smtClean="0">
                <a:cs typeface="Times New Roman" pitchFamily="18" charset="0"/>
              </a:rPr>
              <a:t> 5: La </a:t>
            </a:r>
            <a:r>
              <a:rPr lang="en-US" dirty="0" err="1" smtClean="0">
                <a:cs typeface="Times New Roman" pitchFamily="18" charset="0"/>
              </a:rPr>
              <a:t>familia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 can…</a:t>
            </a:r>
          </a:p>
          <a:p>
            <a:pPr lvl="1" eaLnBrk="1" hangingPunct="1">
              <a:defRPr/>
            </a:pPr>
            <a:r>
              <a:rPr lang="en-US" dirty="0" smtClean="0"/>
              <a:t>Identify family members in Spanish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Success Criteria</a:t>
            </a:r>
          </a:p>
          <a:p>
            <a:pPr lvl="1" eaLnBrk="1" hangingPunct="1">
              <a:defRPr/>
            </a:pPr>
            <a:r>
              <a:rPr lang="en-US" dirty="0" smtClean="0"/>
              <a:t>Use the Spanish sound system to accurately pronounce family vocabulary</a:t>
            </a:r>
          </a:p>
          <a:p>
            <a:pPr lvl="1" eaLnBrk="1" hangingPunct="1">
              <a:defRPr/>
            </a:pPr>
            <a:r>
              <a:rPr lang="en-US" dirty="0" smtClean="0"/>
              <a:t>Use family vocabulary to label a family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 familia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family</a:t>
            </a:r>
          </a:p>
        </p:txBody>
      </p:sp>
      <p:pic>
        <p:nvPicPr>
          <p:cNvPr id="5124" name="Picture 5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1828800"/>
            <a:ext cx="28479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Los </a:t>
            </a:r>
            <a:r>
              <a:rPr lang="en-US" dirty="0" err="1" smtClean="0"/>
              <a:t>abuelos</a:t>
            </a:r>
            <a:endParaRPr lang="en-US" dirty="0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>El </a:t>
            </a:r>
            <a:r>
              <a:rPr lang="en-US" altLang="en-US" dirty="0" err="1" smtClean="0">
                <a:effectLst/>
              </a:rPr>
              <a:t>abuelo</a:t>
            </a:r>
            <a:endParaRPr lang="en-US" altLang="en-US" dirty="0" smtClean="0">
              <a:effectLst/>
            </a:endParaRPr>
          </a:p>
          <a:p>
            <a:pPr eaLnBrk="1" hangingPunct="1"/>
            <a:r>
              <a:rPr lang="en-US" altLang="en-US" dirty="0" smtClean="0">
                <a:effectLst/>
              </a:rPr>
              <a:t>La </a:t>
            </a:r>
            <a:r>
              <a:rPr lang="en-US" altLang="en-US" dirty="0" err="1" smtClean="0">
                <a:effectLst/>
              </a:rPr>
              <a:t>abuela</a:t>
            </a:r>
            <a:endParaRPr lang="en-US" altLang="en-US" dirty="0" smtClean="0">
              <a:effectLst/>
            </a:endParaRPr>
          </a:p>
          <a:p>
            <a:pPr eaLnBrk="1" hangingPunct="1"/>
            <a:r>
              <a:rPr lang="en-US" altLang="en-US" dirty="0" smtClean="0">
                <a:effectLst/>
              </a:rPr>
              <a:t>El </a:t>
            </a:r>
            <a:r>
              <a:rPr lang="en-US" altLang="en-US" dirty="0" err="1" smtClean="0">
                <a:effectLst/>
              </a:rPr>
              <a:t>bisabuelo</a:t>
            </a:r>
            <a:endParaRPr lang="en-US" altLang="en-US" dirty="0" smtClean="0">
              <a:effectLst/>
            </a:endParaRPr>
          </a:p>
          <a:p>
            <a:pPr eaLnBrk="1" hangingPunct="1"/>
            <a:r>
              <a:rPr lang="en-US" altLang="en-US" dirty="0" smtClean="0">
                <a:effectLst/>
              </a:rPr>
              <a:t>La </a:t>
            </a:r>
            <a:r>
              <a:rPr lang="en-US" altLang="en-US" dirty="0" err="1" smtClean="0">
                <a:effectLst/>
              </a:rPr>
              <a:t>bisabuela</a:t>
            </a:r>
            <a:endParaRPr lang="en-US" altLang="en-US" dirty="0" smtClean="0">
              <a:effectLst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</a:rPr>
              <a:t>The grandfather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</a:rPr>
              <a:t>The grandmother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</a:rPr>
              <a:t>The great-grandfather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</a:rPr>
              <a:t>The great-grandmother</a:t>
            </a:r>
          </a:p>
        </p:txBody>
      </p:sp>
      <p:pic>
        <p:nvPicPr>
          <p:cNvPr id="6149" name="Picture 7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4114800"/>
            <a:ext cx="23812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4600" y="448678"/>
            <a:ext cx="1951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grandparents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Los padres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ffectLst/>
              </a:rPr>
              <a:t>El padre</a:t>
            </a:r>
          </a:p>
          <a:p>
            <a:pPr eaLnBrk="1" hangingPunct="1"/>
            <a:r>
              <a:rPr lang="en-US" altLang="en-US" smtClean="0">
                <a:effectLst/>
              </a:rPr>
              <a:t>La madre</a:t>
            </a:r>
          </a:p>
          <a:p>
            <a:pPr eaLnBrk="1" hangingPunct="1"/>
            <a:r>
              <a:rPr lang="en-US" altLang="en-US" smtClean="0">
                <a:effectLst/>
              </a:rPr>
              <a:t>El padrastro</a:t>
            </a:r>
          </a:p>
          <a:p>
            <a:pPr eaLnBrk="1" hangingPunct="1"/>
            <a:r>
              <a:rPr lang="en-US" altLang="en-US" smtClean="0">
                <a:effectLst/>
              </a:rPr>
              <a:t>La madrastra</a:t>
            </a:r>
          </a:p>
          <a:p>
            <a:pPr eaLnBrk="1" hangingPunct="1"/>
            <a:endParaRPr lang="en-US" altLang="en-US" smtClean="0">
              <a:effectLst/>
            </a:endParaRPr>
          </a:p>
          <a:p>
            <a:pPr eaLnBrk="1" hangingPunct="1"/>
            <a:r>
              <a:rPr lang="en-US" altLang="en-US" smtClean="0">
                <a:effectLst/>
              </a:rPr>
              <a:t>El esposo</a:t>
            </a:r>
          </a:p>
          <a:p>
            <a:pPr eaLnBrk="1" hangingPunct="1"/>
            <a:r>
              <a:rPr lang="en-US" altLang="en-US" smtClean="0">
                <a:effectLst/>
              </a:rPr>
              <a:t>La esposa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father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mother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stepfather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stepmother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husband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wife</a:t>
            </a:r>
          </a:p>
        </p:txBody>
      </p:sp>
      <p:pic>
        <p:nvPicPr>
          <p:cNvPr id="7173" name="Picture 6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4000"/>
            <a:ext cx="1895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th?id=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038600"/>
            <a:ext cx="152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19801" y="457200"/>
            <a:ext cx="121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parents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Los hijos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altLang="en-US" smtClean="0">
                <a:effectLst/>
              </a:rPr>
              <a:t>El hijo</a:t>
            </a:r>
          </a:p>
          <a:p>
            <a:pPr eaLnBrk="1" hangingPunct="1"/>
            <a:r>
              <a:rPr lang="es-ES" altLang="en-US" smtClean="0">
                <a:effectLst/>
              </a:rPr>
              <a:t>La hija</a:t>
            </a:r>
          </a:p>
          <a:p>
            <a:pPr eaLnBrk="1" hangingPunct="1"/>
            <a:r>
              <a:rPr lang="es-ES" altLang="en-US" smtClean="0">
                <a:effectLst/>
              </a:rPr>
              <a:t>El hijastro</a:t>
            </a:r>
          </a:p>
          <a:p>
            <a:pPr eaLnBrk="1" hangingPunct="1"/>
            <a:r>
              <a:rPr lang="es-ES" altLang="en-US" smtClean="0">
                <a:effectLst/>
              </a:rPr>
              <a:t>La hijastra</a:t>
            </a:r>
          </a:p>
          <a:p>
            <a:pPr eaLnBrk="1" hangingPunct="1"/>
            <a:r>
              <a:rPr lang="es-ES" altLang="en-US" smtClean="0">
                <a:effectLst/>
              </a:rPr>
              <a:t>El nieto</a:t>
            </a:r>
          </a:p>
          <a:p>
            <a:pPr eaLnBrk="1" hangingPunct="1"/>
            <a:r>
              <a:rPr lang="es-ES" altLang="en-US" smtClean="0">
                <a:effectLst/>
              </a:rPr>
              <a:t>La nieta</a:t>
            </a:r>
            <a:endParaRPr lang="en-US" altLang="en-US" smtClean="0">
              <a:effectLst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son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daughter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stepson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stepdaughter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grandson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</a:rPr>
              <a:t>The granddaughter</a:t>
            </a:r>
          </a:p>
        </p:txBody>
      </p:sp>
      <p:pic>
        <p:nvPicPr>
          <p:cNvPr id="8197" name="Picture 8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25" y="4762500"/>
            <a:ext cx="17557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48400" y="6666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children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Los hermanos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altLang="en-US" smtClean="0">
                <a:effectLst/>
              </a:rPr>
              <a:t>El hermano</a:t>
            </a:r>
          </a:p>
          <a:p>
            <a:pPr eaLnBrk="1" hangingPunct="1"/>
            <a:r>
              <a:rPr lang="es-ES" altLang="en-US" smtClean="0">
                <a:effectLst/>
              </a:rPr>
              <a:t>La hermana</a:t>
            </a:r>
          </a:p>
          <a:p>
            <a:pPr eaLnBrk="1" hangingPunct="1"/>
            <a:r>
              <a:rPr lang="es-ES" altLang="en-US" smtClean="0">
                <a:effectLst/>
              </a:rPr>
              <a:t>El hermanastro</a:t>
            </a:r>
          </a:p>
          <a:p>
            <a:pPr eaLnBrk="1" hangingPunct="1"/>
            <a:r>
              <a:rPr lang="es-ES" altLang="en-US" smtClean="0">
                <a:effectLst/>
              </a:rPr>
              <a:t>La hermanastra</a:t>
            </a:r>
          </a:p>
          <a:p>
            <a:pPr eaLnBrk="1" hangingPunct="1"/>
            <a:r>
              <a:rPr lang="es-ES" altLang="en-US" smtClean="0">
                <a:effectLst/>
              </a:rPr>
              <a:t>El medio hermano</a:t>
            </a:r>
          </a:p>
          <a:p>
            <a:pPr eaLnBrk="1" hangingPunct="1"/>
            <a:r>
              <a:rPr lang="es-ES" altLang="en-US" smtClean="0">
                <a:effectLst/>
              </a:rPr>
              <a:t>La media hermana</a:t>
            </a:r>
          </a:p>
          <a:p>
            <a:pPr eaLnBrk="1" hangingPunct="1"/>
            <a:r>
              <a:rPr lang="es-ES" altLang="en-US" smtClean="0">
                <a:effectLst/>
              </a:rPr>
              <a:t>El gemelo</a:t>
            </a:r>
          </a:p>
          <a:p>
            <a:pPr eaLnBrk="1" hangingPunct="1"/>
            <a:r>
              <a:rPr lang="es-ES" altLang="en-US" smtClean="0">
                <a:effectLst/>
              </a:rPr>
              <a:t>La gemela</a:t>
            </a:r>
            <a:endParaRPr lang="en-US" altLang="en-US" smtClean="0">
              <a:effectLst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brother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sister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stepbrother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stepsister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half-brother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half-sister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twin brother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smtClean="0">
                <a:effectLst/>
              </a:rPr>
              <a:t>The twin sister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</p:txBody>
      </p:sp>
      <p:pic>
        <p:nvPicPr>
          <p:cNvPr id="9221" name="Picture 7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7"/>
          <a:stretch>
            <a:fillRect/>
          </a:stretch>
        </p:blipFill>
        <p:spPr bwMode="auto">
          <a:xfrm>
            <a:off x="7315200" y="228600"/>
            <a:ext cx="16764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1" y="448678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siblings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aple">
  <a:themeElements>
    <a:clrScheme name="Mapl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2248</TotalTime>
  <Words>677</Words>
  <Application>Microsoft Office PowerPoint</Application>
  <PresentationFormat>On-screen Show (4:3)</PresentationFormat>
  <Paragraphs>208</Paragraphs>
  <Slides>24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Maple</vt:lpstr>
      <vt:lpstr>Lección 5: La familia</vt:lpstr>
      <vt:lpstr>Unit 5 Goal Setting</vt:lpstr>
      <vt:lpstr>Vocabulario 5A</vt:lpstr>
      <vt:lpstr>Yo puedo…</vt:lpstr>
      <vt:lpstr>La familia</vt:lpstr>
      <vt:lpstr>Los abuelos</vt:lpstr>
      <vt:lpstr>Los padres</vt:lpstr>
      <vt:lpstr>Los hijos</vt:lpstr>
      <vt:lpstr>Los hermanos</vt:lpstr>
      <vt:lpstr>Los tíos</vt:lpstr>
      <vt:lpstr>PowerPoint Presentation</vt:lpstr>
      <vt:lpstr>Vocabulario 5A</vt:lpstr>
      <vt:lpstr>Yo puedo…</vt:lpstr>
      <vt:lpstr>PowerPoint Presentation</vt:lpstr>
      <vt:lpstr>PowerPoint Presentation</vt:lpstr>
      <vt:lpstr>Familia Bingo</vt:lpstr>
      <vt:lpstr>Familia Bingo</vt:lpstr>
      <vt:lpstr>Vocabulario 5B</vt:lpstr>
      <vt:lpstr>Yo puedo…</vt:lpstr>
      <vt:lpstr>Los parientes</vt:lpstr>
      <vt:lpstr>Otras personas</vt:lpstr>
      <vt:lpstr>Otras personas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3A</dc:title>
  <dc:creator>Sarah Malysz</dc:creator>
  <cp:lastModifiedBy>Malysz, Sarah</cp:lastModifiedBy>
  <cp:revision>105</cp:revision>
  <cp:lastPrinted>2017-12-07T13:37:53Z</cp:lastPrinted>
  <dcterms:created xsi:type="dcterms:W3CDTF">2012-08-14T19:04:25Z</dcterms:created>
  <dcterms:modified xsi:type="dcterms:W3CDTF">2019-02-25T20:01:09Z</dcterms:modified>
</cp:coreProperties>
</file>