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303" r:id="rId25"/>
    <p:sldId id="304" r:id="rId26"/>
    <p:sldId id="305" r:id="rId27"/>
    <p:sldId id="306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9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7" r:id="rId47"/>
    <p:sldId id="298" r:id="rId48"/>
    <p:sldId id="299" r:id="rId49"/>
    <p:sldId id="301" r:id="rId50"/>
    <p:sldId id="300" r:id="rId51"/>
    <p:sldId id="302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B88FF1B-579A-4763-A721-9217E4AF6864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1B85E14-7E4A-4AB4-B5CA-A75923232EC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FF1B-579A-4763-A721-9217E4AF6864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5E14-7E4A-4AB4-B5CA-A75923232E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FF1B-579A-4763-A721-9217E4AF6864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5E14-7E4A-4AB4-B5CA-A75923232EC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FF1B-579A-4763-A721-9217E4AF6864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5E14-7E4A-4AB4-B5CA-A75923232E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B88FF1B-579A-4763-A721-9217E4AF6864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1B85E14-7E4A-4AB4-B5CA-A75923232EC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FF1B-579A-4763-A721-9217E4AF6864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5E14-7E4A-4AB4-B5CA-A75923232EC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FF1B-579A-4763-A721-9217E4AF6864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5E14-7E4A-4AB4-B5CA-A75923232EC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FF1B-579A-4763-A721-9217E4AF6864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5E14-7E4A-4AB4-B5CA-A75923232EC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FF1B-579A-4763-A721-9217E4AF6864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5E14-7E4A-4AB4-B5CA-A75923232EC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FF1B-579A-4763-A721-9217E4AF6864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5E14-7E4A-4AB4-B5CA-A75923232E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FF1B-579A-4763-A721-9217E4AF6864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5E14-7E4A-4AB4-B5CA-A75923232E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B88FF1B-579A-4763-A721-9217E4AF6864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1B85E14-7E4A-4AB4-B5CA-A75923232ECC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2.jpe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1.jpeg"/><Relationship Id="rId5" Type="http://schemas.openxmlformats.org/officeDocument/2006/relationships/image" Target="../media/image18.png"/><Relationship Id="rId10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12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0" Type="http://schemas.openxmlformats.org/officeDocument/2006/relationships/image" Target="../media/image5.png"/><Relationship Id="rId4" Type="http://schemas.openxmlformats.org/officeDocument/2006/relationships/image" Target="../media/image20.png"/><Relationship Id="rId9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12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4.jpeg"/><Relationship Id="rId5" Type="http://schemas.openxmlformats.org/officeDocument/2006/relationships/image" Target="../media/image11.png"/><Relationship Id="rId10" Type="http://schemas.openxmlformats.org/officeDocument/2006/relationships/image" Target="../media/image5.png"/><Relationship Id="rId4" Type="http://schemas.openxmlformats.org/officeDocument/2006/relationships/image" Target="../media/image20.png"/><Relationship Id="rId9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Vocabulario</a:t>
            </a:r>
            <a:r>
              <a:rPr lang="en-US" dirty="0" smtClean="0"/>
              <a:t> 4A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Lección</a:t>
            </a:r>
            <a:r>
              <a:rPr lang="en-US" dirty="0" smtClean="0"/>
              <a:t> 4: La comida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77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 </a:t>
            </a:r>
            <a:r>
              <a:rPr lang="en-US" b="1" dirty="0" err="1" smtClean="0"/>
              <a:t>ensalada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The salad</a:t>
            </a:r>
            <a:endParaRPr lang="en-US" b="1" dirty="0"/>
          </a:p>
        </p:txBody>
      </p:sp>
      <p:sp>
        <p:nvSpPr>
          <p:cNvPr id="2" name="AutoShape 2" descr="Image result for salad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salad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4826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95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Las </a:t>
            </a:r>
            <a:r>
              <a:rPr lang="en-US" b="1" dirty="0" err="1" smtClean="0"/>
              <a:t>frutas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The fruit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53087"/>
            <a:ext cx="4724400" cy="307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56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 </a:t>
            </a:r>
            <a:r>
              <a:rPr lang="en-US" b="1" dirty="0" err="1" smtClean="0"/>
              <a:t>hamburguesa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The hamburger</a:t>
            </a:r>
            <a:endParaRPr lang="en-US" b="1" dirty="0"/>
          </a:p>
        </p:txBody>
      </p:sp>
      <p:sp>
        <p:nvSpPr>
          <p:cNvPr id="4" name="AutoShape 2" descr="Image result for hamburger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184" y="1744829"/>
            <a:ext cx="4650816" cy="305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88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Las papas </a:t>
            </a:r>
            <a:r>
              <a:rPr lang="en-US" b="1" dirty="0" err="1" smtClean="0"/>
              <a:t>fritas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The French fries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11" y="2057400"/>
            <a:ext cx="5899189" cy="266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81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 </a:t>
            </a:r>
            <a:r>
              <a:rPr lang="en-US" b="1" dirty="0" err="1" smtClean="0"/>
              <a:t>sándwich</a:t>
            </a:r>
            <a:r>
              <a:rPr lang="en-US" b="1" dirty="0" smtClean="0"/>
              <a:t> (de </a:t>
            </a:r>
            <a:r>
              <a:rPr lang="en-US" b="1" dirty="0" err="1" smtClean="0"/>
              <a:t>jamón</a:t>
            </a:r>
            <a:r>
              <a:rPr lang="en-US" b="1" dirty="0" smtClean="0"/>
              <a:t> y </a:t>
            </a:r>
            <a:r>
              <a:rPr lang="en-US" b="1" dirty="0" err="1" smtClean="0"/>
              <a:t>queso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The sandwich</a:t>
            </a:r>
          </a:p>
          <a:p>
            <a:pPr lvl="1"/>
            <a:r>
              <a:rPr lang="en-US" b="1" dirty="0" smtClean="0"/>
              <a:t>Of ham and cheese (ham and cheese sandwich)</a:t>
            </a:r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4343400" cy="260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57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 comida de la </a:t>
            </a:r>
            <a:r>
              <a:rPr lang="en-US" b="1" dirty="0" err="1" smtClean="0"/>
              <a:t>cena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4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 </a:t>
            </a:r>
            <a:r>
              <a:rPr lang="en-US" b="1" dirty="0" err="1" smtClean="0"/>
              <a:t>bistec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The steak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779" y="1676400"/>
            <a:ext cx="4683621" cy="317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41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 </a:t>
            </a:r>
            <a:r>
              <a:rPr lang="en-US" b="1" dirty="0" err="1" smtClean="0"/>
              <a:t>pollo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The chicken</a:t>
            </a:r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2138363"/>
            <a:ext cx="49244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43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 </a:t>
            </a:r>
            <a:r>
              <a:rPr lang="en-US" b="1" dirty="0" err="1" smtClean="0"/>
              <a:t>pescado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The fish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4800600" cy="32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95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 </a:t>
            </a:r>
            <a:r>
              <a:rPr lang="en-US" b="1" dirty="0" err="1" smtClean="0"/>
              <a:t>arroz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The rice</a:t>
            </a:r>
            <a:endParaRPr lang="en-U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47801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10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puedo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 can…</a:t>
            </a:r>
          </a:p>
          <a:p>
            <a:pPr lvl="1"/>
            <a:r>
              <a:rPr lang="en-US" dirty="0" smtClean="0"/>
              <a:t>Identify foods and meals </a:t>
            </a:r>
            <a:r>
              <a:rPr lang="en-US" dirty="0"/>
              <a:t>(breakfast, lunch, dinner) </a:t>
            </a:r>
            <a:r>
              <a:rPr lang="en-US" dirty="0" smtClean="0"/>
              <a:t>in Spanish</a:t>
            </a:r>
          </a:p>
          <a:p>
            <a:pPr lvl="1"/>
            <a:r>
              <a:rPr lang="en-US" dirty="0" smtClean="0"/>
              <a:t>Describe my likes/dislikes regarding food</a:t>
            </a:r>
          </a:p>
          <a:p>
            <a:pPr lvl="1"/>
            <a:endParaRPr lang="en-US" dirty="0"/>
          </a:p>
          <a:p>
            <a:r>
              <a:rPr lang="en-US" dirty="0" smtClean="0"/>
              <a:t>Success Criteria</a:t>
            </a:r>
          </a:p>
          <a:p>
            <a:pPr lvl="1"/>
            <a:r>
              <a:rPr lang="en-US" dirty="0" smtClean="0"/>
              <a:t>Be able to label a food item in Spanish </a:t>
            </a:r>
            <a:r>
              <a:rPr lang="en-US" dirty="0" smtClean="0"/>
              <a:t>when given a </a:t>
            </a:r>
            <a:r>
              <a:rPr lang="en-US" smtClean="0"/>
              <a:t>visual representation</a:t>
            </a:r>
            <a:endParaRPr lang="en-US" dirty="0" smtClean="0"/>
          </a:p>
          <a:p>
            <a:pPr lvl="1"/>
            <a:r>
              <a:rPr lang="en-US" dirty="0" smtClean="0"/>
              <a:t>Tell what I do/don’t like to eat for breakfast, lunch, and </a:t>
            </a:r>
            <a:r>
              <a:rPr lang="en-US" dirty="0" smtClean="0"/>
              <a:t>dinner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72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Las papas al </a:t>
            </a:r>
            <a:r>
              <a:rPr lang="en-US" b="1" dirty="0" err="1" smtClean="0"/>
              <a:t>horno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The baked potatoes</a:t>
            </a:r>
            <a:endParaRPr lang="en-US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46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Las </a:t>
            </a:r>
            <a:r>
              <a:rPr lang="en-US" b="1" dirty="0" err="1" smtClean="0"/>
              <a:t>verduras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The vegetables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2" descr="Image result for vegetab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40634"/>
            <a:ext cx="4343400" cy="282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02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 pan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The bread</a:t>
            </a:r>
            <a:endParaRPr lang="en-US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001" y="2286000"/>
            <a:ext cx="4560999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51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 </a:t>
            </a:r>
            <a:r>
              <a:rPr lang="en-US" b="1" dirty="0" err="1" smtClean="0"/>
              <a:t>sopa</a:t>
            </a:r>
            <a:r>
              <a:rPr lang="en-US" b="1" dirty="0" smtClean="0"/>
              <a:t> (de </a:t>
            </a:r>
            <a:r>
              <a:rPr lang="en-US" b="1" dirty="0" err="1" smtClean="0"/>
              <a:t>pollo</a:t>
            </a:r>
            <a:r>
              <a:rPr lang="en-US" b="1" dirty="0" smtClean="0"/>
              <a:t>; de </a:t>
            </a:r>
            <a:r>
              <a:rPr lang="en-US" b="1" dirty="0" err="1" smtClean="0"/>
              <a:t>verduras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The soup</a:t>
            </a:r>
          </a:p>
          <a:p>
            <a:pPr lvl="1"/>
            <a:r>
              <a:rPr lang="en-US" b="1" dirty="0" smtClean="0"/>
              <a:t>Of chicken (chicken soup)</a:t>
            </a:r>
          </a:p>
          <a:p>
            <a:pPr lvl="1"/>
            <a:r>
              <a:rPr lang="en-US" b="1" dirty="0" smtClean="0"/>
              <a:t>Of vegetables (vegetable soup)</a:t>
            </a:r>
            <a:endParaRPr lang="en-US" b="1" dirty="0"/>
          </a:p>
        </p:txBody>
      </p:sp>
      <p:sp>
        <p:nvSpPr>
          <p:cNvPr id="4" name="AutoShape 2" descr="Image result for soup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439113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31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Matamoscas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/>
              <a:t>Object of the Game:</a:t>
            </a:r>
          </a:p>
          <a:p>
            <a:pPr lvl="1"/>
            <a:r>
              <a:rPr lang="en-US" altLang="en-US" dirty="0"/>
              <a:t>You will hear a term in Spanish. Race an opponent to be the first to hit the corresponding picture with your flyswatter.</a:t>
            </a:r>
          </a:p>
          <a:p>
            <a:r>
              <a:rPr lang="en-US" altLang="en-US" dirty="0"/>
              <a:t>Rules:</a:t>
            </a:r>
          </a:p>
          <a:p>
            <a:pPr lvl="1"/>
            <a:r>
              <a:rPr lang="en-US" altLang="en-US" dirty="0"/>
              <a:t>You must stand behind the line</a:t>
            </a:r>
          </a:p>
          <a:p>
            <a:pPr lvl="1"/>
            <a:r>
              <a:rPr lang="en-US" altLang="en-US" dirty="0"/>
              <a:t>No false starts</a:t>
            </a:r>
          </a:p>
          <a:p>
            <a:pPr lvl="1"/>
            <a:r>
              <a:rPr lang="en-US" altLang="en-US" dirty="0"/>
              <a:t>Do NOT block or hit your opponent</a:t>
            </a:r>
          </a:p>
          <a:p>
            <a:pPr lvl="1"/>
            <a:r>
              <a:rPr lang="en-US" altLang="en-US" dirty="0"/>
              <a:t>Do NOT hit the projector</a:t>
            </a:r>
          </a:p>
          <a:p>
            <a:pPr lvl="1"/>
            <a:r>
              <a:rPr lang="en-US" altLang="en-US"/>
              <a:t>Teammates need to be quiet or lose points!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2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359" y="1000143"/>
            <a:ext cx="1886441" cy="75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7" y="906972"/>
            <a:ext cx="1668585" cy="100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602" y="803402"/>
            <a:ext cx="1177798" cy="117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274" y="2826327"/>
            <a:ext cx="196445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359" y="2819400"/>
            <a:ext cx="209878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879126"/>
            <a:ext cx="2189161" cy="98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35" y="4474294"/>
            <a:ext cx="1492239" cy="149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398" y="2802082"/>
            <a:ext cx="1542622" cy="104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08" y="2733752"/>
            <a:ext cx="1887094" cy="122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Image result for bowl of cerea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44" y="693863"/>
            <a:ext cx="1483430" cy="121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247" y="4474294"/>
            <a:ext cx="2192924" cy="145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Image result for ham and cheese sandwich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603" y="4812722"/>
            <a:ext cx="1757796" cy="105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08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114" y="4539882"/>
            <a:ext cx="1177798" cy="117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763" y="693863"/>
            <a:ext cx="209878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624" y="415884"/>
            <a:ext cx="1492239" cy="149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77" y="724977"/>
            <a:ext cx="1542622" cy="104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763" y="4474294"/>
            <a:ext cx="1887094" cy="122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551" y="2594206"/>
            <a:ext cx="2192924" cy="145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073" y="2720080"/>
            <a:ext cx="1830026" cy="125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201" y="2746549"/>
            <a:ext cx="173962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Image result for toast clipa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10" y="4559942"/>
            <a:ext cx="156575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374" y="4615040"/>
            <a:ext cx="1952827" cy="127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Image result for ham clipar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489" y="712914"/>
            <a:ext cx="1477049" cy="104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46" y="2587279"/>
            <a:ext cx="196445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677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012" y="643656"/>
            <a:ext cx="1177798" cy="117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300" y="2542505"/>
            <a:ext cx="209878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234" y="2346455"/>
            <a:ext cx="1492239" cy="149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641369"/>
            <a:ext cx="1542622" cy="104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47" y="533748"/>
            <a:ext cx="1887094" cy="122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72" y="4483224"/>
            <a:ext cx="2192924" cy="145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15" y="2466865"/>
            <a:ext cx="1830026" cy="125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100" y="4641369"/>
            <a:ext cx="173962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Image result for toast clipa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720" y="661055"/>
            <a:ext cx="156575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ham clipar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823" y="2678847"/>
            <a:ext cx="1477049" cy="104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300" y="466996"/>
            <a:ext cx="196445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113" y="4729406"/>
            <a:ext cx="2189161" cy="98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914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Vocabulario</a:t>
            </a:r>
            <a:r>
              <a:rPr lang="en-US" dirty="0" smtClean="0"/>
              <a:t> 4B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Lección</a:t>
            </a:r>
            <a:r>
              <a:rPr lang="en-US" dirty="0" smtClean="0"/>
              <a:t> 4: La comida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76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puedo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 can…</a:t>
            </a:r>
          </a:p>
          <a:p>
            <a:pPr lvl="1"/>
            <a:r>
              <a:rPr lang="en-US" dirty="0" smtClean="0"/>
              <a:t>Identify fruits, vegetables, and desserts in Spanish</a:t>
            </a:r>
          </a:p>
          <a:p>
            <a:pPr lvl="1"/>
            <a:r>
              <a:rPr lang="en-US" dirty="0" smtClean="0"/>
              <a:t>Tell if I am hungry</a:t>
            </a:r>
          </a:p>
          <a:p>
            <a:pPr lvl="1"/>
            <a:endParaRPr lang="en-US" dirty="0"/>
          </a:p>
          <a:p>
            <a:r>
              <a:rPr lang="en-US" dirty="0" smtClean="0"/>
              <a:t>Success Criteria</a:t>
            </a:r>
          </a:p>
          <a:p>
            <a:pPr lvl="1"/>
            <a:r>
              <a:rPr lang="en-US" dirty="0" smtClean="0"/>
              <a:t>Label pictures of fruits, vegetables, and deserts in Spanish</a:t>
            </a:r>
          </a:p>
          <a:p>
            <a:pPr lvl="1"/>
            <a:r>
              <a:rPr lang="en-US" dirty="0" smtClean="0"/>
              <a:t>Complete sentences with missing food items based on a picture provided and context clues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45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comida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s-ES_tradnl" b="1" dirty="0"/>
              <a:t>¿Qué te gusta comer en…?</a:t>
            </a:r>
            <a:endParaRPr lang="en-US" b="1" dirty="0"/>
          </a:p>
          <a:p>
            <a:pPr lvl="1">
              <a:lnSpc>
                <a:spcPct val="200000"/>
              </a:lnSpc>
            </a:pPr>
            <a:r>
              <a:rPr lang="es-ES_tradnl" b="1" dirty="0"/>
              <a:t>el desayuno</a:t>
            </a:r>
            <a:endParaRPr lang="en-US" b="1" dirty="0"/>
          </a:p>
          <a:p>
            <a:pPr lvl="1">
              <a:lnSpc>
                <a:spcPct val="200000"/>
              </a:lnSpc>
            </a:pPr>
            <a:r>
              <a:rPr lang="es-ES_tradnl" b="1" dirty="0"/>
              <a:t>el almuerzo</a:t>
            </a:r>
            <a:endParaRPr lang="en-US" b="1" dirty="0"/>
          </a:p>
          <a:p>
            <a:pPr lvl="1">
              <a:lnSpc>
                <a:spcPct val="200000"/>
              </a:lnSpc>
            </a:pPr>
            <a:r>
              <a:rPr lang="es-ES_tradnl" b="1" dirty="0"/>
              <a:t>la cena</a:t>
            </a:r>
            <a:endParaRPr lang="en-US" b="1" dirty="0"/>
          </a:p>
          <a:p>
            <a:pPr lvl="0">
              <a:lnSpc>
                <a:spcPct val="200000"/>
              </a:lnSpc>
            </a:pPr>
            <a:r>
              <a:rPr lang="es-ES_tradnl" b="1" dirty="0"/>
              <a:t>Me gusta comer…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What do you like to eat in (for)…?</a:t>
            </a:r>
          </a:p>
          <a:p>
            <a:pPr lvl="1">
              <a:lnSpc>
                <a:spcPct val="2000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The breakfast</a:t>
            </a:r>
          </a:p>
          <a:p>
            <a:pPr lvl="1">
              <a:lnSpc>
                <a:spcPct val="2000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The lunch</a:t>
            </a:r>
          </a:p>
          <a:p>
            <a:pPr lvl="1">
              <a:lnSpc>
                <a:spcPct val="2000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The dinner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chemeClr val="accent2"/>
                </a:solidFill>
              </a:rPr>
              <a:t>I like to eat…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08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Tengo</a:t>
            </a:r>
            <a:r>
              <a:rPr lang="en-US" b="1" dirty="0" smtClean="0"/>
              <a:t> </a:t>
            </a:r>
            <a:r>
              <a:rPr lang="en-US" b="1" dirty="0" err="1" smtClean="0"/>
              <a:t>hambre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 am hungry</a:t>
            </a:r>
          </a:p>
          <a:p>
            <a:pPr lvl="1"/>
            <a:r>
              <a:rPr lang="en-US" dirty="0" smtClean="0"/>
              <a:t>Literally “I have hunger”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752600"/>
            <a:ext cx="2447925" cy="272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05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frutas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fruit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52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 </a:t>
            </a:r>
            <a:r>
              <a:rPr lang="en-US" b="1" dirty="0" err="1" smtClean="0"/>
              <a:t>manzana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The apple</a:t>
            </a:r>
            <a:endParaRPr lang="en-US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37529"/>
            <a:ext cx="2686050" cy="30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99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 </a:t>
            </a:r>
            <a:r>
              <a:rPr lang="en-US" b="1" dirty="0" err="1" smtClean="0"/>
              <a:t>fresa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The strawberry</a:t>
            </a:r>
            <a:endParaRPr lang="en-US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1660260"/>
            <a:ext cx="2743200" cy="335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99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 </a:t>
            </a:r>
            <a:r>
              <a:rPr lang="en-US" b="1" dirty="0" err="1" smtClean="0"/>
              <a:t>naranja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The orange</a:t>
            </a:r>
          </a:p>
          <a:p>
            <a:pPr lvl="1"/>
            <a:r>
              <a:rPr lang="en-US" dirty="0" smtClean="0"/>
              <a:t>This is the fruit, not the color (</a:t>
            </a:r>
            <a:r>
              <a:rPr lang="en-US" dirty="0" err="1" smtClean="0"/>
              <a:t>anaranjado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322976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3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 </a:t>
            </a:r>
            <a:r>
              <a:rPr lang="en-US" b="1" dirty="0" err="1" smtClean="0"/>
              <a:t>plátano</a:t>
            </a:r>
            <a:r>
              <a:rPr lang="en-US" b="1" dirty="0" smtClean="0"/>
              <a:t> (la banana)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The banana</a:t>
            </a:r>
          </a:p>
          <a:p>
            <a:pPr lvl="1"/>
            <a:r>
              <a:rPr lang="en-US" dirty="0" smtClean="0"/>
              <a:t>The name of this fruit can vary based on country and type of fruit (banana vs. plantain)</a:t>
            </a:r>
            <a:endParaRPr lang="en-US" dirty="0"/>
          </a:p>
        </p:txBody>
      </p:sp>
      <p:sp>
        <p:nvSpPr>
          <p:cNvPr id="4" name="AutoShape 2" descr="Image result for banana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1676400"/>
            <a:ext cx="33782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1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Las </a:t>
            </a:r>
            <a:r>
              <a:rPr lang="en-US" b="1" dirty="0" err="1" smtClean="0"/>
              <a:t>uvas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The grapes</a:t>
            </a:r>
            <a:endParaRPr lang="en-US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79253"/>
            <a:ext cx="3886200" cy="373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19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verduras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vegetables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45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 </a:t>
            </a:r>
            <a:r>
              <a:rPr lang="en-US" b="1" dirty="0" err="1" smtClean="0"/>
              <a:t>lechuga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The lettuce</a:t>
            </a:r>
            <a:endParaRPr lang="en-US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52459"/>
            <a:ext cx="3962400" cy="380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17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 </a:t>
            </a:r>
            <a:r>
              <a:rPr lang="en-US" b="1" dirty="0" err="1" smtClean="0"/>
              <a:t>tomate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The tomato</a:t>
            </a:r>
            <a:endParaRPr lang="en-US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802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34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 comida del </a:t>
            </a:r>
            <a:r>
              <a:rPr lang="en-US" b="1" dirty="0" err="1" smtClean="0"/>
              <a:t>desayuno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1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 </a:t>
            </a:r>
            <a:r>
              <a:rPr lang="en-US" b="1" dirty="0" err="1" smtClean="0"/>
              <a:t>zanahoria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The carrot</a:t>
            </a:r>
            <a:endParaRPr lang="en-US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4227361" cy="326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80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 </a:t>
            </a:r>
            <a:r>
              <a:rPr lang="en-US" b="1" dirty="0" err="1" smtClean="0"/>
              <a:t>maíz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The corn</a:t>
            </a:r>
            <a:endParaRPr lang="en-US" b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19202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81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Los </a:t>
            </a:r>
            <a:r>
              <a:rPr lang="en-US" b="1" dirty="0" err="1" smtClean="0"/>
              <a:t>guisantes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The peas</a:t>
            </a:r>
            <a:endParaRPr lang="en-US" b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4038599" cy="286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41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 </a:t>
            </a:r>
            <a:r>
              <a:rPr lang="en-US" b="1" dirty="0" err="1" smtClean="0"/>
              <a:t>habichuelas</a:t>
            </a:r>
            <a:r>
              <a:rPr lang="en-US" b="1" dirty="0" smtClean="0"/>
              <a:t> (</a:t>
            </a:r>
            <a:r>
              <a:rPr lang="en-US" b="1" dirty="0" err="1" smtClean="0"/>
              <a:t>los</a:t>
            </a:r>
            <a:r>
              <a:rPr lang="en-US" b="1" dirty="0" smtClean="0"/>
              <a:t> frijoles)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The beans</a:t>
            </a:r>
          </a:p>
          <a:p>
            <a:pPr lvl="1"/>
            <a:r>
              <a:rPr lang="en-US" dirty="0" smtClean="0"/>
              <a:t>There are many different terms that refer to beans, varying by country and type of bean</a:t>
            </a:r>
          </a:p>
          <a:p>
            <a:pPr lvl="2"/>
            <a:r>
              <a:rPr lang="en-US" i="1" dirty="0" err="1" smtClean="0"/>
              <a:t>Habichuelas</a:t>
            </a:r>
            <a:r>
              <a:rPr lang="en-US" dirty="0" smtClean="0"/>
              <a:t> refers to the long, green pod (containing small beans) and </a:t>
            </a:r>
            <a:r>
              <a:rPr lang="en-US" i="1" dirty="0" err="1" smtClean="0"/>
              <a:t>los</a:t>
            </a:r>
            <a:r>
              <a:rPr lang="en-US" i="1" dirty="0" smtClean="0"/>
              <a:t> frijoles </a:t>
            </a:r>
            <a:r>
              <a:rPr lang="en-US" dirty="0" smtClean="0"/>
              <a:t>often refers to a single bean </a:t>
            </a:r>
            <a:endParaRPr lang="en-US" dirty="0"/>
          </a:p>
        </p:txBody>
      </p:sp>
      <p:pic>
        <p:nvPicPr>
          <p:cNvPr id="25602" name="Picture 2" descr="Image result for green be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0976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22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Las papas (las </a:t>
            </a:r>
            <a:r>
              <a:rPr lang="en-US" b="1" dirty="0" err="1" smtClean="0"/>
              <a:t>patatas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The potatoes</a:t>
            </a:r>
          </a:p>
          <a:p>
            <a:pPr lvl="1"/>
            <a:r>
              <a:rPr lang="en-US" dirty="0" smtClean="0"/>
              <a:t>This term can vary based on country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13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postres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desserts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26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 pastel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The cake (the pastry)</a:t>
            </a:r>
          </a:p>
          <a:p>
            <a:pPr lvl="1"/>
            <a:r>
              <a:rPr lang="en-US" dirty="0" smtClean="0"/>
              <a:t>“pastel” is a broad term that can refer to other types of pastry, including pie</a:t>
            </a:r>
            <a:endParaRPr lang="en-US" dirty="0"/>
          </a:p>
        </p:txBody>
      </p:sp>
      <p:sp>
        <p:nvSpPr>
          <p:cNvPr id="6" name="AutoShape 2" descr="Image result for slice of ca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23" y="1676401"/>
            <a:ext cx="3638577" cy="242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0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 </a:t>
            </a:r>
            <a:r>
              <a:rPr lang="en-US" b="1" dirty="0" err="1" smtClean="0"/>
              <a:t>tarta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The pie</a:t>
            </a:r>
            <a:endParaRPr lang="en-US" b="1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981200"/>
            <a:ext cx="4762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92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 chocolate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The chocolate</a:t>
            </a:r>
            <a:endParaRPr lang="en-US" b="1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1905000"/>
            <a:ext cx="4031146" cy="269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65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Las </a:t>
            </a:r>
            <a:r>
              <a:rPr lang="en-US" b="1" dirty="0" err="1" smtClean="0"/>
              <a:t>galletas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The cookies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6032074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1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 cereal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The cereal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754597"/>
            <a:ext cx="4000500" cy="327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6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 </a:t>
            </a:r>
            <a:r>
              <a:rPr lang="en-US" b="1" dirty="0" err="1" smtClean="0"/>
              <a:t>dulce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The candy</a:t>
            </a:r>
          </a:p>
          <a:p>
            <a:pPr lvl="1"/>
            <a:r>
              <a:rPr lang="en-US" dirty="0" smtClean="0"/>
              <a:t>Can also be used in the plural (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dulces</a:t>
            </a:r>
            <a:r>
              <a:rPr lang="en-US" dirty="0"/>
              <a:t>)</a:t>
            </a:r>
            <a:r>
              <a:rPr lang="en-US" dirty="0" smtClean="0"/>
              <a:t> to refer to candies and sweets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579" y="1752600"/>
            <a:ext cx="3057621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08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 </a:t>
            </a:r>
            <a:r>
              <a:rPr lang="en-US" b="1" dirty="0" err="1" smtClean="0"/>
              <a:t>helado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The ice cream</a:t>
            </a:r>
            <a:endParaRPr lang="en-US" b="1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1524000"/>
            <a:ext cx="3429001" cy="34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49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 </a:t>
            </a:r>
            <a:r>
              <a:rPr lang="en-US" b="1" dirty="0" err="1" smtClean="0"/>
              <a:t>huevo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The egg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hange “el” to “</a:t>
            </a:r>
            <a:r>
              <a:rPr lang="en-US" dirty="0" err="1" smtClean="0"/>
              <a:t>los</a:t>
            </a:r>
            <a:r>
              <a:rPr lang="en-US" dirty="0" smtClean="0"/>
              <a:t>” and add –s to make it plural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953" y="1653419"/>
            <a:ext cx="4385847" cy="291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95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 </a:t>
            </a:r>
            <a:r>
              <a:rPr lang="en-US" b="1" dirty="0" err="1" smtClean="0"/>
              <a:t>jamón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The ham</a:t>
            </a:r>
          </a:p>
          <a:p>
            <a:pPr lvl="1"/>
            <a:r>
              <a:rPr lang="en-US" dirty="0" smtClean="0"/>
              <a:t>Ham is a popular meat in Spain</a:t>
            </a:r>
            <a:endParaRPr lang="en-US" dirty="0"/>
          </a:p>
        </p:txBody>
      </p:sp>
      <p:pic>
        <p:nvPicPr>
          <p:cNvPr id="3074" name="Picture 2" descr="Image result for ham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047" y="1752600"/>
            <a:ext cx="3835753" cy="27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99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El pan tostada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b="1" dirty="0" smtClean="0"/>
          </a:p>
          <a:p>
            <a:r>
              <a:rPr lang="en-US" b="1" dirty="0" smtClean="0"/>
              <a:t>The toasted bread</a:t>
            </a:r>
            <a:endParaRPr lang="en-US" b="1" dirty="0"/>
          </a:p>
        </p:txBody>
      </p:sp>
      <p:sp>
        <p:nvSpPr>
          <p:cNvPr id="4" name="AutoShape 2" descr="Image result for toast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oast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Image result for toast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76400"/>
            <a:ext cx="438410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9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 comida del </a:t>
            </a:r>
            <a:r>
              <a:rPr lang="en-US" b="1" dirty="0" err="1" smtClean="0"/>
              <a:t>almuerzo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7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288</TotalTime>
  <Words>587</Words>
  <Application>Microsoft Office PowerPoint</Application>
  <PresentationFormat>On-screen Show (4:3)</PresentationFormat>
  <Paragraphs>445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Origin</vt:lpstr>
      <vt:lpstr>Vocabulario 4A</vt:lpstr>
      <vt:lpstr>Yo puedo…</vt:lpstr>
      <vt:lpstr>La comida</vt:lpstr>
      <vt:lpstr>La comida del desayuno</vt:lpstr>
      <vt:lpstr>El cereal</vt:lpstr>
      <vt:lpstr>El huevo</vt:lpstr>
      <vt:lpstr>El jamón</vt:lpstr>
      <vt:lpstr>El pan tostada</vt:lpstr>
      <vt:lpstr>La comida del almuerzo</vt:lpstr>
      <vt:lpstr>La ensalada</vt:lpstr>
      <vt:lpstr>Las frutas</vt:lpstr>
      <vt:lpstr>La hamburguesa</vt:lpstr>
      <vt:lpstr>Las papas fritas</vt:lpstr>
      <vt:lpstr>El sándwich (de jamón y queso)</vt:lpstr>
      <vt:lpstr>La comida de la cena</vt:lpstr>
      <vt:lpstr>El bistec</vt:lpstr>
      <vt:lpstr>El pollo</vt:lpstr>
      <vt:lpstr>El pescado</vt:lpstr>
      <vt:lpstr>El arroz</vt:lpstr>
      <vt:lpstr>Las papas al horno</vt:lpstr>
      <vt:lpstr>Las verduras</vt:lpstr>
      <vt:lpstr>El pan</vt:lpstr>
      <vt:lpstr>La sopa (de pollo; de verduras)</vt:lpstr>
      <vt:lpstr>Matamoscas</vt:lpstr>
      <vt:lpstr>PowerPoint Presentation</vt:lpstr>
      <vt:lpstr>PowerPoint Presentation</vt:lpstr>
      <vt:lpstr>PowerPoint Presentation</vt:lpstr>
      <vt:lpstr>Vocabulario 4B</vt:lpstr>
      <vt:lpstr>Yo puedo…</vt:lpstr>
      <vt:lpstr>Tengo hambre</vt:lpstr>
      <vt:lpstr>Las frutas</vt:lpstr>
      <vt:lpstr>La manzana</vt:lpstr>
      <vt:lpstr>La fresa</vt:lpstr>
      <vt:lpstr>La naranja</vt:lpstr>
      <vt:lpstr>El plátano (la banana)</vt:lpstr>
      <vt:lpstr>Las uvas</vt:lpstr>
      <vt:lpstr>Las verduras</vt:lpstr>
      <vt:lpstr>La lechuga</vt:lpstr>
      <vt:lpstr>El tomate</vt:lpstr>
      <vt:lpstr>La zanahoria</vt:lpstr>
      <vt:lpstr>El maíz</vt:lpstr>
      <vt:lpstr>Los guisantes</vt:lpstr>
      <vt:lpstr>La habichuelas (los frijoles)</vt:lpstr>
      <vt:lpstr>Las papas (las patatas)</vt:lpstr>
      <vt:lpstr>Los postres</vt:lpstr>
      <vt:lpstr>El pastel</vt:lpstr>
      <vt:lpstr>La tarta</vt:lpstr>
      <vt:lpstr>El chocolate</vt:lpstr>
      <vt:lpstr>Las galletas</vt:lpstr>
      <vt:lpstr>El dulce</vt:lpstr>
      <vt:lpstr>El helado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Vocabulario 4A</dc:title>
  <dc:creator>Sarah Malysz</dc:creator>
  <cp:lastModifiedBy>Sarah Malysz</cp:lastModifiedBy>
  <cp:revision>27</cp:revision>
  <dcterms:created xsi:type="dcterms:W3CDTF">2019-01-19T18:25:22Z</dcterms:created>
  <dcterms:modified xsi:type="dcterms:W3CDTF">2019-01-20T19:46:00Z</dcterms:modified>
</cp:coreProperties>
</file>