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0"/>
  </p:notesMasterIdLst>
  <p:handoutMasterIdLst>
    <p:handoutMasterId r:id="rId31"/>
  </p:handoutMasterIdLst>
  <p:sldIdLst>
    <p:sldId id="282" r:id="rId2"/>
    <p:sldId id="283" r:id="rId3"/>
    <p:sldId id="256" r:id="rId4"/>
    <p:sldId id="274" r:id="rId5"/>
    <p:sldId id="257" r:id="rId6"/>
    <p:sldId id="258" r:id="rId7"/>
    <p:sldId id="270" r:id="rId8"/>
    <p:sldId id="271" r:id="rId9"/>
    <p:sldId id="277" r:id="rId10"/>
    <p:sldId id="259" r:id="rId11"/>
    <p:sldId id="272" r:id="rId12"/>
    <p:sldId id="278" r:id="rId13"/>
    <p:sldId id="260" r:id="rId14"/>
    <p:sldId id="261" r:id="rId15"/>
    <p:sldId id="279" r:id="rId16"/>
    <p:sldId id="276" r:id="rId17"/>
    <p:sldId id="262" r:id="rId18"/>
    <p:sldId id="275" r:id="rId19"/>
    <p:sldId id="263" r:id="rId20"/>
    <p:sldId id="281" r:id="rId21"/>
    <p:sldId id="273" r:id="rId22"/>
    <p:sldId id="264" r:id="rId23"/>
    <p:sldId id="280" r:id="rId24"/>
    <p:sldId id="265" r:id="rId25"/>
    <p:sldId id="266" r:id="rId26"/>
    <p:sldId id="267" r:id="rId27"/>
    <p:sldId id="269" r:id="rId28"/>
    <p:sldId id="284" r:id="rId29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08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24B2BFF4-5883-42EA-AE7D-6BE2EF272B3C}" type="datetimeFigureOut">
              <a:rPr lang="en-US"/>
              <a:pPr>
                <a:defRPr/>
              </a:pPr>
              <a:t>9/6/2018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324D645-62AE-4C55-BFB6-C4CC6D4311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77263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947055BA-0E46-46E3-914C-7B6EA034CC51}" type="datetimeFigureOut">
              <a:rPr lang="en-US"/>
              <a:pPr>
                <a:defRPr/>
              </a:pPr>
              <a:t>9/6/2018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4D23976-CFF2-4A9E-85CE-C0466EB549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90650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46AE2D03-506D-4FAB-89ED-9C9EBBCD9188}" type="slidenum">
              <a:rPr lang="en-US" altLang="en-US">
                <a:latin typeface="Tahoma" pitchFamily="34" charset="0"/>
              </a:rPr>
              <a:pPr>
                <a:spcBef>
                  <a:spcPct val="0"/>
                </a:spcBef>
              </a:pPr>
              <a:t>20</a:t>
            </a:fld>
            <a:endParaRPr lang="en-US" altLang="en-US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421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</p:grpSp>
      <p:sp>
        <p:nvSpPr>
          <p:cNvPr id="51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079B98F-E3B5-49FE-89D0-E359502603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1862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A6F30D-DCA9-46D3-BC46-E7FBC2FEA7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7973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7C0F1D-BC35-49C2-AC44-67A6F743DE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8124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DEEAD2-7D3E-43F9-BD65-04C866ADF3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7605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7874F2-A085-46C1-9FB5-5E37527B99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7621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DF848A-7FB2-4155-9716-9A4792E330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8782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CD3526-D8CB-4293-AE12-C6F4986E2C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46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DE83C7-EC0A-48E2-B4E6-9755BCEF1F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2476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BCCC5F-04D4-4EF1-A47B-C97901E4B4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5775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EC09AA-1988-4E06-ABBA-E44DD0A9E7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7520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30B5AB-6FF4-4A05-A895-2AA8E357EF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9070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 smtClean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 smtClean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 smtClean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 smtClean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 smtClean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 smtClean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 smtClean="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33E395F0-C045-4945-8219-CADFADB166E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Lección</a:t>
            </a:r>
            <a:r>
              <a:rPr lang="en-US" dirty="0" smtClean="0"/>
              <a:t> 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064" y="1981200"/>
            <a:ext cx="6553200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05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i="1" smtClean="0"/>
              <a:t>Health and Well-Being</a:t>
            </a:r>
            <a:endParaRPr lang="en-US" alt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981200"/>
            <a:ext cx="7772400" cy="4114800"/>
          </a:xfrm>
        </p:spPr>
        <p:txBody>
          <a:bodyPr/>
          <a:lstStyle/>
          <a:p>
            <a:pPr eaLnBrk="1" hangingPunct="1"/>
            <a:r>
              <a:rPr lang="es-ES" altLang="en-US" dirty="0" smtClean="0"/>
              <a:t>¿Cómo estás?</a:t>
            </a:r>
            <a:endParaRPr lang="en-US" altLang="en-US" dirty="0" smtClean="0"/>
          </a:p>
          <a:p>
            <a:pPr eaLnBrk="1" hangingPunct="1"/>
            <a:r>
              <a:rPr lang="es-ES" altLang="en-US" dirty="0" smtClean="0"/>
              <a:t>¿Qué tal?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dirty="0" smtClean="0"/>
          </a:p>
          <a:p>
            <a:pPr lvl="1" eaLnBrk="1" hangingPunct="1"/>
            <a:r>
              <a:rPr lang="es-ES" altLang="en-US" dirty="0" smtClean="0"/>
              <a:t>(Muy) bien, gracias</a:t>
            </a:r>
            <a:endParaRPr lang="en-US" altLang="en-US" dirty="0" smtClean="0"/>
          </a:p>
          <a:p>
            <a:pPr lvl="1" eaLnBrk="1" hangingPunct="1"/>
            <a:r>
              <a:rPr lang="es-ES" altLang="en-US" dirty="0" smtClean="0"/>
              <a:t>Regular</a:t>
            </a:r>
            <a:r>
              <a:rPr lang="es-ES" altLang="en-US" smtClean="0"/>
              <a:t>; as</a:t>
            </a:r>
            <a:r>
              <a:rPr lang="es-ES" altLang="en-US" smtClean="0">
                <a:cs typeface="Tahoma" pitchFamily="34" charset="0"/>
              </a:rPr>
              <a:t>í, así</a:t>
            </a:r>
            <a:endParaRPr lang="es-ES" altLang="en-US" dirty="0" smtClean="0"/>
          </a:p>
          <a:p>
            <a:pPr lvl="1" eaLnBrk="1" hangingPunct="1"/>
            <a:r>
              <a:rPr lang="es-ES" altLang="en-US" dirty="0" smtClean="0"/>
              <a:t>No muy bien; mal</a:t>
            </a:r>
            <a:endParaRPr lang="en-US" altLang="en-US" dirty="0" smtClean="0"/>
          </a:p>
          <a:p>
            <a:pPr lvl="1" eaLnBrk="1" hangingPunct="1"/>
            <a:endParaRPr lang="en-US" altLang="en-US" dirty="0" smtClean="0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4343400" y="2057400"/>
            <a:ext cx="3733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latin typeface="Arial" charset="0"/>
              </a:rPr>
              <a:t>How are you?</a:t>
            </a:r>
            <a:endParaRPr lang="en-US" altLang="en-US" sz="2200" b="1">
              <a:latin typeface="Arial" charset="0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505200" y="2667000"/>
            <a:ext cx="3429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latin typeface="Arial" charset="0"/>
              </a:rPr>
              <a:t>How are you?; How is it going?</a:t>
            </a:r>
            <a:endParaRPr lang="en-US" altLang="en-US" sz="2200" b="1">
              <a:latin typeface="Arial" charset="0"/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5181600" y="3748088"/>
            <a:ext cx="3962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latin typeface="Arial" charset="0"/>
              </a:rPr>
              <a:t>(Very) well, thank you</a:t>
            </a:r>
            <a:endParaRPr lang="en-US" altLang="en-US" sz="2200" b="1">
              <a:latin typeface="Arial" charset="0"/>
            </a:endParaRP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4419600" y="4281488"/>
            <a:ext cx="3733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latin typeface="Arial" charset="0"/>
              </a:rPr>
              <a:t>So-so; OK</a:t>
            </a:r>
            <a:endParaRPr lang="en-US" altLang="en-US" sz="2200" b="1">
              <a:latin typeface="Arial" charset="0"/>
            </a:endParaRP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4953000" y="4814888"/>
            <a:ext cx="3200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latin typeface="Arial" charset="0"/>
              </a:rPr>
              <a:t>Not very well</a:t>
            </a:r>
            <a:endParaRPr lang="en-US" altLang="en-US" sz="2200" b="1">
              <a:latin typeface="Arial" charset="0"/>
            </a:endParaRPr>
          </a:p>
        </p:txBody>
      </p:sp>
      <p:pic>
        <p:nvPicPr>
          <p:cNvPr id="12297" name="Picture 10" descr="thumbnai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76600"/>
            <a:ext cx="8477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2" descr="thumbnai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724400"/>
            <a:ext cx="792163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197" grpId="0"/>
      <p:bldP spid="8198" grpId="0"/>
      <p:bldP spid="8199" grpId="0"/>
      <p:bldP spid="820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i="1" smtClean="0"/>
              <a:t>Health and Well-Being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981200"/>
            <a:ext cx="7772400" cy="4114800"/>
          </a:xfrm>
        </p:spPr>
        <p:txBody>
          <a:bodyPr/>
          <a:lstStyle/>
          <a:p>
            <a:pPr eaLnBrk="1" hangingPunct="1"/>
            <a:r>
              <a:rPr lang="es-ES" altLang="en-US" dirty="0" smtClean="0"/>
              <a:t>¿Qué pasa?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dirty="0" smtClean="0"/>
          </a:p>
          <a:p>
            <a:pPr lvl="1" eaLnBrk="1" hangingPunct="1"/>
            <a:r>
              <a:rPr lang="es-ES" altLang="en-US" dirty="0" smtClean="0"/>
              <a:t>Nada</a:t>
            </a:r>
            <a:endParaRPr lang="en-US" altLang="en-US" dirty="0" smtClean="0"/>
          </a:p>
          <a:p>
            <a:pPr eaLnBrk="1" hangingPunct="1">
              <a:buFont typeface="Wingdings" pitchFamily="2" charset="2"/>
              <a:buNone/>
            </a:pPr>
            <a:endParaRPr lang="en-US" altLang="en-US" dirty="0" smtClean="0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3810000" y="2057400"/>
            <a:ext cx="4267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latin typeface="Arial" charset="0"/>
              </a:rPr>
              <a:t>What’s happening?; What’s new?</a:t>
            </a:r>
            <a:endParaRPr lang="en-US" altLang="en-US" sz="2200" b="1" dirty="0">
              <a:latin typeface="Arial" charset="0"/>
            </a:endParaRP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3276600" y="3155950"/>
            <a:ext cx="2362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latin typeface="Arial" charset="0"/>
              </a:rPr>
              <a:t>Nothing</a:t>
            </a:r>
            <a:endParaRPr lang="en-US" altLang="en-US" sz="2200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  <p:bldP spid="225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Vocabulary in Context</a:t>
            </a:r>
          </a:p>
        </p:txBody>
      </p:sp>
      <p:sp>
        <p:nvSpPr>
          <p:cNvPr id="14339" name="AutoShape 5"/>
          <p:cNvSpPr>
            <a:spLocks noChangeArrowheads="1"/>
          </p:cNvSpPr>
          <p:nvPr/>
        </p:nvSpPr>
        <p:spPr bwMode="auto">
          <a:xfrm>
            <a:off x="1905000" y="2400300"/>
            <a:ext cx="5372100" cy="2933700"/>
          </a:xfrm>
          <a:prstGeom prst="wedgeEllipseCallout">
            <a:avLst>
              <a:gd name="adj1" fmla="val 46278"/>
              <a:gd name="adj2" fmla="val 6012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n-US">
                <a:latin typeface="Times New Roman" pitchFamily="18" charset="0"/>
              </a:rPr>
              <a:t>A: ¿Cómo estás?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n-US">
                <a:latin typeface="Times New Roman" pitchFamily="18" charset="0"/>
              </a:rPr>
              <a:t>B: Muy bien, gracias.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n-US">
                <a:latin typeface="Times New Roman" pitchFamily="18" charset="0"/>
              </a:rPr>
              <a:t>     ¿Qué pasa?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n-US">
                <a:latin typeface="Times New Roman" pitchFamily="18" charset="0"/>
              </a:rPr>
              <a:t>A: Nada.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i="1" smtClean="0"/>
              <a:t>Place of Origin (Informal)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" altLang="en-US" smtClean="0"/>
              <a:t>¿De dónde eres?</a:t>
            </a:r>
            <a:endParaRPr lang="en-US" altLang="en-US" smtClean="0"/>
          </a:p>
          <a:p>
            <a:pPr lvl="1" eaLnBrk="1" hangingPunct="1"/>
            <a:r>
              <a:rPr lang="en-US" altLang="en-US" smtClean="0"/>
              <a:t>Soy de…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953000" y="2057400"/>
            <a:ext cx="3886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latin typeface="Arial" charset="0"/>
              </a:rPr>
              <a:t>Where are you from?</a:t>
            </a:r>
            <a:endParaRPr lang="en-US" altLang="en-US" sz="2200" b="1">
              <a:latin typeface="Arial" charset="0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657600" y="2590800"/>
            <a:ext cx="3124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latin typeface="Arial" charset="0"/>
              </a:rPr>
              <a:t>I am from…</a:t>
            </a:r>
            <a:endParaRPr lang="en-US" altLang="en-US" sz="2200" b="1">
              <a:latin typeface="Arial" charset="0"/>
            </a:endParaRPr>
          </a:p>
        </p:txBody>
      </p:sp>
      <p:pic>
        <p:nvPicPr>
          <p:cNvPr id="15366" name="Picture 7" descr="thumbn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4290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n-US" i="1" smtClean="0"/>
              <a:t>Leave-Takings</a:t>
            </a:r>
            <a:endParaRPr lang="en-US" altLang="en-US" i="1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es-ES" altLang="en-US" dirty="0" smtClean="0"/>
              <a:t>Adiós</a:t>
            </a:r>
            <a:endParaRPr lang="en-US" altLang="en-US" dirty="0" smtClean="0"/>
          </a:p>
          <a:p>
            <a:pPr marL="609600" indent="-609600" eaLnBrk="1" hangingPunct="1"/>
            <a:r>
              <a:rPr lang="es-ES" altLang="en-US" dirty="0" smtClean="0"/>
              <a:t>Chau</a:t>
            </a:r>
            <a:endParaRPr lang="en-US" altLang="en-US" dirty="0" smtClean="0"/>
          </a:p>
          <a:p>
            <a:pPr marL="609600" indent="-609600" eaLnBrk="1" hangingPunct="1"/>
            <a:r>
              <a:rPr lang="es-ES" altLang="en-US" dirty="0" smtClean="0"/>
              <a:t>Nos vemos</a:t>
            </a:r>
          </a:p>
          <a:p>
            <a:pPr marL="609600" indent="-609600" eaLnBrk="1" hangingPunct="1"/>
            <a:r>
              <a:rPr lang="es-ES" altLang="en-US" dirty="0" smtClean="0"/>
              <a:t>Hasta luego</a:t>
            </a:r>
            <a:endParaRPr lang="en-US" altLang="en-US" dirty="0" smtClean="0"/>
          </a:p>
          <a:p>
            <a:pPr marL="609600" indent="-609600" eaLnBrk="1" hangingPunct="1"/>
            <a:r>
              <a:rPr lang="es-ES" altLang="en-US" dirty="0" smtClean="0"/>
              <a:t>Hasta la vista</a:t>
            </a:r>
            <a:endParaRPr lang="en-US" altLang="en-US" dirty="0" smtClean="0"/>
          </a:p>
          <a:p>
            <a:pPr marL="609600" indent="-609600" eaLnBrk="1" hangingPunct="1"/>
            <a:r>
              <a:rPr lang="es-ES" altLang="en-US" dirty="0" smtClean="0"/>
              <a:t>Hasta pronto</a:t>
            </a:r>
            <a:endParaRPr lang="en-US" altLang="en-US" dirty="0" smtClean="0"/>
          </a:p>
          <a:p>
            <a:pPr marL="609600" indent="-609600" eaLnBrk="1" hangingPunct="1"/>
            <a:r>
              <a:rPr lang="es-ES" altLang="en-US" dirty="0" smtClean="0"/>
              <a:t>Hasta mañana </a:t>
            </a:r>
            <a:endParaRPr lang="en-US" altLang="en-US" dirty="0" smtClean="0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352800" y="2362200"/>
            <a:ext cx="2514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latin typeface="Arial" charset="0"/>
              </a:rPr>
              <a:t>Goodbye</a:t>
            </a:r>
            <a:endParaRPr lang="en-US" altLang="en-US" sz="2200" b="1" dirty="0">
              <a:latin typeface="Arial" charset="0"/>
            </a:endParaRPr>
          </a:p>
        </p:txBody>
      </p:sp>
      <p:sp>
        <p:nvSpPr>
          <p:cNvPr id="16389" name="AutoShape 5"/>
          <p:cNvSpPr>
            <a:spLocks/>
          </p:cNvSpPr>
          <p:nvPr/>
        </p:nvSpPr>
        <p:spPr bwMode="auto">
          <a:xfrm>
            <a:off x="3200400" y="2209800"/>
            <a:ext cx="228600" cy="838200"/>
          </a:xfrm>
          <a:prstGeom prst="rightBrace">
            <a:avLst>
              <a:gd name="adj1" fmla="val 30556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4610100" y="4205288"/>
            <a:ext cx="3733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latin typeface="Arial" charset="0"/>
              </a:rPr>
              <a:t>See you later</a:t>
            </a:r>
            <a:endParaRPr lang="en-US" altLang="en-US" sz="2200" b="1" dirty="0">
              <a:latin typeface="Arial" charset="0"/>
            </a:endParaRP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4381500" y="5043488"/>
            <a:ext cx="3733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latin typeface="Arial" charset="0"/>
              </a:rPr>
              <a:t>See you soon</a:t>
            </a:r>
            <a:endParaRPr lang="en-US" altLang="en-US" sz="2200" b="1" dirty="0">
              <a:latin typeface="Arial" charset="0"/>
            </a:endParaRP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4762500" y="5653088"/>
            <a:ext cx="3733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latin typeface="Arial" charset="0"/>
              </a:rPr>
              <a:t>See you tomorrow</a:t>
            </a:r>
            <a:endParaRPr lang="en-US" altLang="en-US" sz="2200" b="1">
              <a:latin typeface="Arial" charset="0"/>
            </a:endParaRPr>
          </a:p>
        </p:txBody>
      </p:sp>
      <p:sp>
        <p:nvSpPr>
          <p:cNvPr id="16394" name="AutoShape 10"/>
          <p:cNvSpPr>
            <a:spLocks/>
          </p:cNvSpPr>
          <p:nvPr/>
        </p:nvSpPr>
        <p:spPr bwMode="auto">
          <a:xfrm>
            <a:off x="4648200" y="4038600"/>
            <a:ext cx="228600" cy="838200"/>
          </a:xfrm>
          <a:prstGeom prst="rightBrace">
            <a:avLst>
              <a:gd name="adj1" fmla="val 30556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038600" y="3206663"/>
            <a:ext cx="2514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 smtClean="0">
                <a:latin typeface="Arial" charset="0"/>
              </a:rPr>
              <a:t>See you</a:t>
            </a:r>
            <a:endParaRPr lang="en-US" altLang="en-US" sz="2200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47" grpId="0"/>
      <p:bldP spid="10248" grpId="0"/>
      <p:bldP spid="1024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Vocabulary in Context</a:t>
            </a:r>
          </a:p>
        </p:txBody>
      </p:sp>
      <p:sp>
        <p:nvSpPr>
          <p:cNvPr id="17411" name="AutoShape 4"/>
          <p:cNvSpPr>
            <a:spLocks noChangeArrowheads="1"/>
          </p:cNvSpPr>
          <p:nvPr/>
        </p:nvSpPr>
        <p:spPr bwMode="auto">
          <a:xfrm>
            <a:off x="2133600" y="2590800"/>
            <a:ext cx="5181600" cy="2743200"/>
          </a:xfrm>
          <a:prstGeom prst="wedgeRectCallout">
            <a:avLst>
              <a:gd name="adj1" fmla="val -42032"/>
              <a:gd name="adj2" fmla="val 66148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n-US">
                <a:latin typeface="Times New Roman" pitchFamily="18" charset="0"/>
              </a:rPr>
              <a:t>A: ¿De dónde eres?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n-US">
                <a:latin typeface="Times New Roman" pitchFamily="18" charset="0"/>
              </a:rPr>
              <a:t>B: Soy de España. ¿Y tú?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n-US">
                <a:latin typeface="Times New Roman" pitchFamily="18" charset="0"/>
              </a:rPr>
              <a:t>A: Soy de los Estados Unidos.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n-US">
                <a:latin typeface="Times New Roman" pitchFamily="18" charset="0"/>
              </a:rPr>
              <a:t>B: Adiós.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n-US">
                <a:latin typeface="Times New Roman" pitchFamily="18" charset="0"/>
              </a:rPr>
              <a:t>A: Hasta luego.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Meet and Greet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Mingle with your classmates speaking Spanish only! </a:t>
            </a:r>
            <a:r>
              <a:rPr lang="en-US" altLang="en-US" sz="2000" smtClean="0"/>
              <a:t>(S</a:t>
            </a:r>
            <a:r>
              <a:rPr lang="en-US" altLang="en-US" sz="2000" smtClean="0">
                <a:cs typeface="Tahoma" pitchFamily="34" charset="0"/>
              </a:rPr>
              <a:t>í, puedes usar los apuntes)</a:t>
            </a:r>
          </a:p>
          <a:p>
            <a:pPr lvl="1" eaLnBrk="1" hangingPunct="1"/>
            <a:r>
              <a:rPr lang="en-US" altLang="en-US" sz="2400" smtClean="0"/>
              <a:t>Greet</a:t>
            </a:r>
          </a:p>
          <a:p>
            <a:pPr lvl="1" eaLnBrk="1" hangingPunct="1"/>
            <a:r>
              <a:rPr lang="en-US" altLang="en-US" sz="2400" smtClean="0"/>
              <a:t>Exchange names</a:t>
            </a:r>
          </a:p>
          <a:p>
            <a:pPr lvl="2" eaLnBrk="1" hangingPunct="1"/>
            <a:r>
              <a:rPr lang="en-US" altLang="en-US" sz="2000" smtClean="0"/>
              <a:t>Be polite!</a:t>
            </a:r>
          </a:p>
          <a:p>
            <a:pPr lvl="1" eaLnBrk="1" hangingPunct="1"/>
            <a:r>
              <a:rPr lang="en-US" altLang="en-US" sz="2400" smtClean="0"/>
              <a:t>Inquire about health/well-being</a:t>
            </a:r>
          </a:p>
          <a:p>
            <a:pPr lvl="1" eaLnBrk="1" hangingPunct="1"/>
            <a:r>
              <a:rPr lang="en-US" altLang="en-US" sz="2400" smtClean="0"/>
              <a:t>Ask about place of origin</a:t>
            </a:r>
          </a:p>
          <a:p>
            <a:pPr lvl="1" eaLnBrk="1" hangingPunct="1"/>
            <a:r>
              <a:rPr lang="en-US" altLang="en-US" sz="2400" smtClean="0"/>
              <a:t>Say goodbye</a:t>
            </a:r>
          </a:p>
          <a:p>
            <a:pPr eaLnBrk="1" hangingPunct="1"/>
            <a:r>
              <a:rPr lang="en-US" altLang="en-US" sz="2800" smtClean="0"/>
              <a:t>Repeat this process with a different classmate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Vocabulario 1A: </a:t>
            </a:r>
            <a:br>
              <a:rPr lang="en-US" altLang="en-US" smtClean="0"/>
            </a:br>
            <a:r>
              <a:rPr lang="en-US" altLang="en-US" smtClean="0"/>
              <a:t>Formal Greetings</a:t>
            </a:r>
          </a:p>
        </p:txBody>
      </p:sp>
      <p:sp>
        <p:nvSpPr>
          <p:cNvPr id="1945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Lecci</a:t>
            </a:r>
            <a:r>
              <a:rPr lang="en-US" altLang="en-US" smtClean="0">
                <a:cs typeface="Tahoma" pitchFamily="34" charset="0"/>
              </a:rPr>
              <a:t>ón</a:t>
            </a:r>
            <a:r>
              <a:rPr lang="en-US" altLang="en-US" smtClean="0"/>
              <a:t>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Yo puedo…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2800" dirty="0" smtClean="0"/>
              <a:t>I can…</a:t>
            </a:r>
          </a:p>
          <a:p>
            <a:pPr lvl="1" eaLnBrk="1" hangingPunct="1">
              <a:defRPr/>
            </a:pPr>
            <a:r>
              <a:rPr lang="en-US" altLang="en-US" sz="2400" dirty="0" smtClean="0"/>
              <a:t>Greet and introduce myself and others</a:t>
            </a:r>
          </a:p>
          <a:p>
            <a:pPr lvl="1" eaLnBrk="1" hangingPunct="1">
              <a:defRPr/>
            </a:pPr>
            <a:r>
              <a:rPr lang="en-US" altLang="en-US" sz="2400" dirty="0" smtClean="0"/>
              <a:t>Exchange information about well-being and place of origin</a:t>
            </a:r>
          </a:p>
          <a:p>
            <a:pPr lvl="1" eaLnBrk="1" hangingPunct="1">
              <a:defRPr/>
            </a:pPr>
            <a:r>
              <a:rPr lang="en-US" altLang="en-US" sz="2400" dirty="0" smtClean="0"/>
              <a:t>Recognize when to use the familiar you (</a:t>
            </a:r>
            <a:r>
              <a:rPr lang="en-US" altLang="en-US" sz="2400" dirty="0" err="1" smtClean="0"/>
              <a:t>t</a:t>
            </a:r>
            <a:r>
              <a:rPr lang="en-US" altLang="en-US" sz="2400" dirty="0" err="1" smtClean="0">
                <a:cs typeface="Tahoma" panose="020B0604030504040204" pitchFamily="34" charset="0"/>
              </a:rPr>
              <a:t>ú</a:t>
            </a:r>
            <a:r>
              <a:rPr lang="en-US" altLang="en-US" sz="2400" dirty="0" smtClean="0">
                <a:cs typeface="Tahoma" panose="020B0604030504040204" pitchFamily="34" charset="0"/>
              </a:rPr>
              <a:t>) and the formal you (</a:t>
            </a:r>
            <a:r>
              <a:rPr lang="en-US" altLang="en-US" sz="2400" dirty="0" err="1" smtClean="0">
                <a:cs typeface="Tahoma" panose="020B0604030504040204" pitchFamily="34" charset="0"/>
              </a:rPr>
              <a:t>usted</a:t>
            </a:r>
            <a:r>
              <a:rPr lang="en-US" altLang="en-US" sz="2400" dirty="0" smtClean="0">
                <a:cs typeface="Tahoma" panose="020B0604030504040204" pitchFamily="34" charset="0"/>
              </a:rPr>
              <a:t>)</a:t>
            </a:r>
          </a:p>
          <a:p>
            <a:pPr lvl="1" eaLnBrk="1" hangingPunct="1">
              <a:defRPr/>
            </a:pPr>
            <a:r>
              <a:rPr lang="en-US" altLang="en-US" sz="2400" dirty="0" smtClean="0">
                <a:cs typeface="Tahoma" panose="020B0604030504040204" pitchFamily="34" charset="0"/>
              </a:rPr>
              <a:t>Use courtesy expressions</a:t>
            </a:r>
          </a:p>
          <a:p>
            <a:pPr marL="457200" lvl="1" indent="0" eaLnBrk="1" hangingPunct="1">
              <a:buFont typeface="Wingdings" pitchFamily="2" charset="2"/>
              <a:buNone/>
              <a:defRPr/>
            </a:pPr>
            <a:endParaRPr lang="en-US" altLang="en-US" sz="2400" dirty="0" smtClean="0">
              <a:cs typeface="Tahoma" panose="020B0604030504040204" pitchFamily="34" charset="0"/>
            </a:endParaRPr>
          </a:p>
          <a:p>
            <a:pPr eaLnBrk="1" hangingPunct="1">
              <a:defRPr/>
            </a:pPr>
            <a:r>
              <a:rPr lang="en-US" altLang="en-US" sz="2800" dirty="0" smtClean="0"/>
              <a:t>Success Criteria</a:t>
            </a:r>
          </a:p>
          <a:p>
            <a:pPr lvl="1" eaLnBrk="1" hangingPunct="1">
              <a:defRPr/>
            </a:pPr>
            <a:r>
              <a:rPr lang="en-US" altLang="en-US" sz="2400" dirty="0" smtClean="0"/>
              <a:t>Have a brief conversation in Spanish using memorized expressions</a:t>
            </a:r>
          </a:p>
          <a:p>
            <a:pPr lvl="1" eaLnBrk="1" hangingPunct="1">
              <a:defRPr/>
            </a:pPr>
            <a:endParaRPr lang="en-US" altLang="en-US" dirty="0" smtClean="0"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n-US" i="1" smtClean="0"/>
              <a:t>Greetings</a:t>
            </a:r>
            <a:endParaRPr lang="en-US" altLang="en-US" i="1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es-ES" altLang="en-US" smtClean="0"/>
              <a:t>Buenos días</a:t>
            </a:r>
            <a:endParaRPr lang="en-US" altLang="en-US" smtClean="0"/>
          </a:p>
          <a:p>
            <a:pPr marL="609600" indent="-609600" eaLnBrk="1" hangingPunct="1"/>
            <a:r>
              <a:rPr lang="es-ES" altLang="en-US" smtClean="0"/>
              <a:t>Buenas tardes</a:t>
            </a:r>
            <a:endParaRPr lang="en-US" altLang="en-US" smtClean="0"/>
          </a:p>
          <a:p>
            <a:pPr marL="609600" indent="-609600" eaLnBrk="1" hangingPunct="1"/>
            <a:r>
              <a:rPr lang="es-ES" altLang="en-US" smtClean="0"/>
              <a:t>Buenas noches</a:t>
            </a:r>
            <a:endParaRPr lang="en-US" altLang="en-US" smtClean="0"/>
          </a:p>
          <a:p>
            <a:pPr marL="609600" indent="-609600" eaLnBrk="1" hangingPunct="1">
              <a:buFont typeface="Wingdings" pitchFamily="2" charset="2"/>
              <a:buNone/>
            </a:pPr>
            <a:endParaRPr lang="en-US" altLang="en-US" smtClean="0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4648200" y="2071688"/>
            <a:ext cx="3352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latin typeface="Arial" charset="0"/>
              </a:rPr>
              <a:t>Good morning</a:t>
            </a:r>
            <a:endParaRPr lang="en-US" altLang="en-US" sz="2200" b="1">
              <a:latin typeface="Arial" charset="0"/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4572000" y="2681288"/>
            <a:ext cx="3733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latin typeface="Arial" charset="0"/>
              </a:rPr>
              <a:t>Good afternoon</a:t>
            </a:r>
            <a:endParaRPr lang="en-US" altLang="en-US" sz="2200" b="1">
              <a:latin typeface="Arial" charset="0"/>
            </a:endParaRP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4800600" y="3214688"/>
            <a:ext cx="3124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latin typeface="Arial" charset="0"/>
              </a:rPr>
              <a:t>Good evening; Good night</a:t>
            </a:r>
            <a:endParaRPr lang="en-US" altLang="en-US" sz="2200" b="1">
              <a:latin typeface="Arial" charset="0"/>
            </a:endParaRPr>
          </a:p>
        </p:txBody>
      </p:sp>
      <p:pic>
        <p:nvPicPr>
          <p:cNvPr id="21511" name="Picture 8" descr="thumbn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848225"/>
            <a:ext cx="2514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10" descr="thumbna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4196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12" descr="thumbna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4724400"/>
            <a:ext cx="1771650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17" grpId="0"/>
      <p:bldP spid="133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Lección</a:t>
            </a:r>
            <a:r>
              <a:rPr lang="en-US" dirty="0" smtClean="0"/>
              <a:t> 1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58" y="2286000"/>
            <a:ext cx="8218142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28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Dos conversaciones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182688" y="3200400"/>
            <a:ext cx="3810000" cy="293211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s-ES" altLang="en-US" sz="1800" smtClean="0"/>
              <a:t>A: Buenas tardes.</a:t>
            </a:r>
            <a:endParaRPr lang="en-US" altLang="en-US" sz="1800" smtClean="0"/>
          </a:p>
          <a:p>
            <a:pPr>
              <a:buFont typeface="Wingdings" pitchFamily="2" charset="2"/>
              <a:buNone/>
            </a:pPr>
            <a:r>
              <a:rPr lang="es-ES" altLang="en-US" sz="1800" smtClean="0"/>
              <a:t>B: Hola. ¿Cómo te llamas?</a:t>
            </a:r>
            <a:endParaRPr lang="en-US" altLang="en-US" sz="1800" smtClean="0"/>
          </a:p>
          <a:p>
            <a:pPr>
              <a:buFont typeface="Wingdings" pitchFamily="2" charset="2"/>
              <a:buNone/>
            </a:pPr>
            <a:r>
              <a:rPr lang="es-ES" altLang="en-US" sz="1800" smtClean="0"/>
              <a:t>A: Me llamo Marcos. ¿Y tú?</a:t>
            </a:r>
            <a:endParaRPr lang="en-US" altLang="en-US" sz="1800" smtClean="0"/>
          </a:p>
          <a:p>
            <a:pPr>
              <a:buFont typeface="Wingdings" pitchFamily="2" charset="2"/>
              <a:buNone/>
            </a:pPr>
            <a:r>
              <a:rPr lang="es-ES" altLang="en-US" sz="1800" smtClean="0"/>
              <a:t>B: Me llamo Ana.</a:t>
            </a:r>
            <a:endParaRPr lang="en-US" altLang="en-US" sz="1800" smtClean="0"/>
          </a:p>
          <a:p>
            <a:pPr>
              <a:buFont typeface="Wingdings" pitchFamily="2" charset="2"/>
              <a:buNone/>
            </a:pPr>
            <a:r>
              <a:rPr lang="es-ES" altLang="en-US" sz="1800" smtClean="0"/>
              <a:t>A: Mucho gusto.</a:t>
            </a:r>
            <a:endParaRPr lang="en-US" altLang="en-US" sz="1800" smtClean="0"/>
          </a:p>
          <a:p>
            <a:pPr>
              <a:buFont typeface="Wingdings" pitchFamily="2" charset="2"/>
              <a:buNone/>
            </a:pPr>
            <a:r>
              <a:rPr lang="es-ES" altLang="en-US" sz="1800" smtClean="0"/>
              <a:t>B: El gusto es mío. ¿De dónde eres?</a:t>
            </a:r>
          </a:p>
          <a:p>
            <a:pPr>
              <a:buFont typeface="Wingdings" pitchFamily="2" charset="2"/>
              <a:buNone/>
            </a:pPr>
            <a:r>
              <a:rPr lang="es-ES" altLang="en-US" sz="1800" smtClean="0"/>
              <a:t>A: Soy de España. ¿Y tú?</a:t>
            </a:r>
          </a:p>
          <a:p>
            <a:pPr>
              <a:buFont typeface="Wingdings" pitchFamily="2" charset="2"/>
              <a:buNone/>
            </a:pPr>
            <a:r>
              <a:rPr lang="es-ES" altLang="en-US" sz="1800" smtClean="0"/>
              <a:t>B: Soy de los Estados Unidos. Nos vemos.</a:t>
            </a:r>
          </a:p>
          <a:p>
            <a:pPr>
              <a:buFont typeface="Wingdings" pitchFamily="2" charset="2"/>
              <a:buNone/>
            </a:pPr>
            <a:r>
              <a:rPr lang="es-ES" altLang="en-US" sz="1800" smtClean="0"/>
              <a:t>A: Chau. </a:t>
            </a:r>
            <a:endParaRPr lang="en-US" altLang="en-US" sz="1800" smtClean="0"/>
          </a:p>
          <a:p>
            <a:pPr>
              <a:buFont typeface="Wingdings" pitchFamily="2" charset="2"/>
              <a:buNone/>
            </a:pPr>
            <a:r>
              <a:rPr lang="es-ES" altLang="en-US" sz="1800" smtClean="0"/>
              <a:t> </a:t>
            </a:r>
            <a:endParaRPr lang="en-US" altLang="en-US" sz="1800" smtClean="0"/>
          </a:p>
          <a:p>
            <a:pPr>
              <a:buFont typeface="Wingdings" pitchFamily="2" charset="2"/>
              <a:buNone/>
            </a:pPr>
            <a:endParaRPr lang="en-US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145088" y="3200400"/>
            <a:ext cx="3810000" cy="293211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s-ES" altLang="en-US" sz="1800" smtClean="0">
                <a:solidFill>
                  <a:schemeClr val="tx2"/>
                </a:solidFill>
              </a:rPr>
              <a:t>A: Buenas tardes.</a:t>
            </a:r>
            <a:endParaRPr lang="en-US" altLang="en-US" sz="180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s-ES" altLang="en-US" sz="1800" smtClean="0">
                <a:solidFill>
                  <a:schemeClr val="tx2"/>
                </a:solidFill>
              </a:rPr>
              <a:t>B: Hola. ¿Cómo se llama usted?</a:t>
            </a:r>
            <a:endParaRPr lang="en-US" altLang="en-US" sz="180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s-ES" altLang="en-US" sz="1800" smtClean="0">
                <a:solidFill>
                  <a:schemeClr val="tx2"/>
                </a:solidFill>
              </a:rPr>
              <a:t>A: Me llamo señora Ramos. ¿Y tú?</a:t>
            </a:r>
            <a:endParaRPr lang="en-US" altLang="en-US" sz="180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s-ES" altLang="en-US" sz="1800" smtClean="0">
                <a:solidFill>
                  <a:schemeClr val="tx2"/>
                </a:solidFill>
              </a:rPr>
              <a:t>B: Me llamo Andrés. </a:t>
            </a:r>
            <a:endParaRPr lang="en-US" altLang="en-US" sz="180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s-ES" altLang="en-US" sz="1800" smtClean="0">
                <a:solidFill>
                  <a:schemeClr val="tx2"/>
                </a:solidFill>
              </a:rPr>
              <a:t>A: Mucho gusto.</a:t>
            </a:r>
            <a:endParaRPr lang="en-US" altLang="en-US" sz="180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s-ES" altLang="en-US" sz="1800" smtClean="0">
                <a:solidFill>
                  <a:schemeClr val="tx2"/>
                </a:solidFill>
              </a:rPr>
              <a:t>B: El gusto es mío. ¿De dónde es usted?</a:t>
            </a:r>
          </a:p>
          <a:p>
            <a:pPr>
              <a:buFont typeface="Wingdings" pitchFamily="2" charset="2"/>
              <a:buNone/>
            </a:pPr>
            <a:r>
              <a:rPr lang="es-ES" altLang="en-US" sz="1800" smtClean="0">
                <a:solidFill>
                  <a:schemeClr val="tx2"/>
                </a:solidFill>
              </a:rPr>
              <a:t>A: Soy de España. ¿Y tú?</a:t>
            </a:r>
          </a:p>
          <a:p>
            <a:pPr>
              <a:buFont typeface="Wingdings" pitchFamily="2" charset="2"/>
              <a:buNone/>
            </a:pPr>
            <a:r>
              <a:rPr lang="es-ES" altLang="en-US" sz="1800" smtClean="0">
                <a:solidFill>
                  <a:schemeClr val="tx2"/>
                </a:solidFill>
              </a:rPr>
              <a:t>B: Soy de los Estados Unidos. Nos vemos.</a:t>
            </a:r>
          </a:p>
          <a:p>
            <a:pPr>
              <a:buFont typeface="Wingdings" pitchFamily="2" charset="2"/>
              <a:buNone/>
            </a:pPr>
            <a:r>
              <a:rPr lang="es-ES" altLang="en-US" sz="1800" smtClean="0">
                <a:solidFill>
                  <a:schemeClr val="tx2"/>
                </a:solidFill>
              </a:rPr>
              <a:t>A: Chau.</a:t>
            </a:r>
            <a:endParaRPr lang="en-US" altLang="en-US" sz="1800" smtClean="0">
              <a:solidFill>
                <a:schemeClr val="tx2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74" t="37801" r="3999" b="34892"/>
          <a:stretch>
            <a:fillRect/>
          </a:stretch>
        </p:blipFill>
        <p:spPr bwMode="auto">
          <a:xfrm>
            <a:off x="3086100" y="1752600"/>
            <a:ext cx="18669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1" t="13654" r="47826" b="52971"/>
          <a:stretch>
            <a:fillRect/>
          </a:stretch>
        </p:blipFill>
        <p:spPr bwMode="auto">
          <a:xfrm>
            <a:off x="6553200" y="11430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altLang="en-US" sz="4000" smtClean="0"/>
              <a:t>Tú vs. Usted</a:t>
            </a:r>
            <a:br>
              <a:rPr lang="en-US" altLang="en-US" sz="4000" smtClean="0"/>
            </a:br>
            <a:r>
              <a:rPr lang="en-US" altLang="en-US" sz="4000" smtClean="0"/>
              <a:t>The Familiar and Formal “You”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>
            <a:normAutofit fontScale="925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3000" dirty="0" err="1" smtClean="0"/>
              <a:t>Tú</a:t>
            </a:r>
            <a:r>
              <a:rPr lang="en-US" sz="3000" dirty="0" smtClean="0"/>
              <a:t> = You (familiar or informal)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600" dirty="0" smtClean="0"/>
              <a:t>Use with people you are </a:t>
            </a:r>
            <a:r>
              <a:rPr lang="en-US" sz="2600" dirty="0" smtClean="0"/>
              <a:t>(or will be) familiar </a:t>
            </a:r>
            <a:r>
              <a:rPr lang="en-US" sz="2600" dirty="0" smtClean="0"/>
              <a:t>with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2200" dirty="0" smtClean="0"/>
              <a:t>Examples: friends, family, </a:t>
            </a:r>
            <a:r>
              <a:rPr lang="en-US" sz="2200" dirty="0" smtClean="0"/>
              <a:t>classmates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2200" dirty="0" smtClean="0"/>
              <a:t>“</a:t>
            </a:r>
            <a:r>
              <a:rPr lang="en-US" sz="2200" dirty="0" smtClean="0"/>
              <a:t>first-name” </a:t>
            </a:r>
            <a:r>
              <a:rPr lang="en-US" sz="2200" dirty="0"/>
              <a:t>basis, same age or </a:t>
            </a:r>
            <a:r>
              <a:rPr lang="en-US" sz="2200" dirty="0" smtClean="0"/>
              <a:t>younger than you</a:t>
            </a:r>
            <a:endParaRPr lang="en-US" sz="22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3000" dirty="0" err="1" smtClean="0"/>
              <a:t>Usted</a:t>
            </a:r>
            <a:r>
              <a:rPr lang="en-US" sz="3000" dirty="0" smtClean="0"/>
              <a:t> = You (formal)</a:t>
            </a:r>
          </a:p>
          <a:p>
            <a:pPr marL="971550" lvl="1" indent="-514350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2600" dirty="0" smtClean="0"/>
              <a:t>People you are not familiar </a:t>
            </a:r>
            <a:r>
              <a:rPr lang="en-US" sz="2600" dirty="0" smtClean="0"/>
              <a:t>with (and won’t be)</a:t>
            </a:r>
            <a:endParaRPr lang="en-US" sz="2600" dirty="0" smtClean="0"/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2200" dirty="0" smtClean="0"/>
              <a:t>Strangers</a:t>
            </a:r>
          </a:p>
          <a:p>
            <a:pPr marL="971550" lvl="1" indent="-514350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2600" dirty="0" smtClean="0"/>
              <a:t>People who are older than you</a:t>
            </a:r>
          </a:p>
          <a:p>
            <a:pPr marL="971550" lvl="1" indent="-514350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2600" dirty="0" smtClean="0"/>
              <a:t>People you are not on a “first-name” basis with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2200" dirty="0" smtClean="0"/>
              <a:t>Titles: Mr., Mrs., Dr.</a:t>
            </a:r>
          </a:p>
          <a:p>
            <a:pPr marL="971550" lvl="1" indent="-514350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2600" dirty="0" smtClean="0"/>
              <a:t>People in position of authority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sz="2600" dirty="0" smtClean="0"/>
          </a:p>
          <a:p>
            <a:pPr lvl="2" eaLnBrk="1" hangingPunct="1">
              <a:lnSpc>
                <a:spcPct val="80000"/>
              </a:lnSpc>
              <a:defRPr/>
            </a:pPr>
            <a:endParaRPr lang="en-US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i="1" smtClean="0"/>
              <a:t>Introducing Self and Others (Formal)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es-ES" altLang="en-US" dirty="0" smtClean="0"/>
              <a:t>¿Cómo se llama usted?</a:t>
            </a:r>
          </a:p>
          <a:p>
            <a:pPr marL="609600" indent="-609600" eaLnBrk="1" hangingPunct="1"/>
            <a:endParaRPr lang="es-ES" altLang="en-US" dirty="0" smtClean="0"/>
          </a:p>
          <a:p>
            <a:pPr marL="609600" indent="-609600" eaLnBrk="1" hangingPunct="1"/>
            <a:r>
              <a:rPr lang="es-ES" altLang="en-US" dirty="0" smtClean="0"/>
              <a:t>¿Y usted?</a:t>
            </a:r>
            <a:endParaRPr lang="en-US" altLang="en-US" dirty="0" smtClean="0"/>
          </a:p>
          <a:p>
            <a:pPr marL="609600" indent="-609600" eaLnBrk="1" hangingPunct="1">
              <a:buFont typeface="Wingdings" pitchFamily="2" charset="2"/>
              <a:buNone/>
            </a:pPr>
            <a:endParaRPr lang="en-US" altLang="en-US" dirty="0" smtClean="0"/>
          </a:p>
          <a:p>
            <a:pPr marL="609600" indent="-609600" eaLnBrk="1" hangingPunct="1"/>
            <a:r>
              <a:rPr lang="es-ES" altLang="en-US" dirty="0" smtClean="0"/>
              <a:t>Encantado/a</a:t>
            </a:r>
            <a:endParaRPr lang="en-US" altLang="en-US" dirty="0" smtClean="0"/>
          </a:p>
          <a:p>
            <a:pPr marL="990600" lvl="1" indent="-533400" eaLnBrk="1" hangingPunct="1"/>
            <a:r>
              <a:rPr lang="es-ES" altLang="en-US" dirty="0" smtClean="0"/>
              <a:t>Igualmente</a:t>
            </a:r>
            <a:endParaRPr lang="en-US" altLang="en-US" dirty="0" smtClean="0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5867400" y="2057400"/>
            <a:ext cx="3124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latin typeface="Arial" charset="0"/>
              </a:rPr>
              <a:t>What is your name?</a:t>
            </a:r>
            <a:endParaRPr lang="en-US" altLang="en-US" sz="2200" b="1">
              <a:latin typeface="Arial" charset="0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581400" y="3214688"/>
            <a:ext cx="2514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latin typeface="Arial" charset="0"/>
              </a:rPr>
              <a:t>And you?</a:t>
            </a:r>
            <a:endParaRPr lang="en-US" altLang="en-US" sz="2200" b="1">
              <a:latin typeface="Arial" charset="0"/>
            </a:endParaRP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4419600" y="44196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Arial" charset="0"/>
              </a:rPr>
              <a:t>Delighted; Pleased to meet you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4038600" y="4967288"/>
            <a:ext cx="2514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latin typeface="Arial" charset="0"/>
              </a:rPr>
              <a:t>Likewise</a:t>
            </a:r>
            <a:endParaRPr lang="en-US" altLang="en-US" sz="2200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341" grpId="0"/>
      <p:bldP spid="14343" grpId="0"/>
      <p:bldP spid="1434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Vocabulary in Context</a:t>
            </a:r>
          </a:p>
        </p:txBody>
      </p:sp>
      <p:sp>
        <p:nvSpPr>
          <p:cNvPr id="26627" name="AutoShape 4"/>
          <p:cNvSpPr>
            <a:spLocks noChangeArrowheads="1"/>
          </p:cNvSpPr>
          <p:nvPr/>
        </p:nvSpPr>
        <p:spPr bwMode="auto">
          <a:xfrm>
            <a:off x="1752600" y="2057400"/>
            <a:ext cx="5791200" cy="4114800"/>
          </a:xfrm>
          <a:prstGeom prst="wedgeRoundRectCallout">
            <a:avLst>
              <a:gd name="adj1" fmla="val -42954"/>
              <a:gd name="adj2" fmla="val 59375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n-US">
                <a:latin typeface="Times New Roman" pitchFamily="18" charset="0"/>
              </a:rPr>
              <a:t>A: Buenos días. ¿Cómo se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n-US">
                <a:latin typeface="Times New Roman" pitchFamily="18" charset="0"/>
              </a:rPr>
              <a:t>     llama usted?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n-US">
                <a:latin typeface="Times New Roman" pitchFamily="18" charset="0"/>
              </a:rPr>
              <a:t>B: Me llamo señorita Ramírez.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n-US">
                <a:latin typeface="Times New Roman" pitchFamily="18" charset="0"/>
              </a:rPr>
              <a:t>     ¿Y usted?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n-US">
                <a:latin typeface="Times New Roman" pitchFamily="18" charset="0"/>
              </a:rPr>
              <a:t>A: Me llamo señor Martínez.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n-US">
                <a:latin typeface="Times New Roman" pitchFamily="18" charset="0"/>
              </a:rPr>
              <a:t>B: Encantada.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n-US">
                <a:latin typeface="Times New Roman" pitchFamily="18" charset="0"/>
              </a:rPr>
              <a:t>A: Igualmente.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i="1" smtClean="0"/>
              <a:t>Health and Well-Being (Formal)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es-ES" altLang="en-US" smtClean="0"/>
              <a:t>¿Cómo está usted? </a:t>
            </a:r>
            <a:endParaRPr lang="en-US" altLang="en-US" smtClean="0"/>
          </a:p>
          <a:p>
            <a:pPr marL="609600" indent="-609600" eaLnBrk="1" hangingPunct="1"/>
            <a:endParaRPr lang="en-US" altLang="en-US" smtClean="0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5257800" y="2057400"/>
            <a:ext cx="3581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latin typeface="Arial" charset="0"/>
              </a:rPr>
              <a:t>How are you?</a:t>
            </a:r>
            <a:endParaRPr lang="en-US" altLang="en-US" sz="2200" b="1">
              <a:latin typeface="Arial" charset="0"/>
            </a:endParaRPr>
          </a:p>
        </p:txBody>
      </p:sp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2819400" y="3962400"/>
            <a:ext cx="3848100" cy="1752600"/>
          </a:xfrm>
          <a:prstGeom prst="wedgeRectCallout">
            <a:avLst>
              <a:gd name="adj1" fmla="val -44222"/>
              <a:gd name="adj2" fmla="val 6431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n-US" i="1" dirty="0">
                <a:latin typeface="Times New Roman" pitchFamily="18" charset="0"/>
              </a:rPr>
              <a:t>Modelo: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n-US" dirty="0">
                <a:latin typeface="Times New Roman" pitchFamily="18" charset="0"/>
              </a:rPr>
              <a:t>A: ¿Cómo está usted?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n-US" dirty="0">
                <a:latin typeface="Times New Roman" pitchFamily="18" charset="0"/>
              </a:rPr>
              <a:t>B: Regular, gracias.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i="1" smtClean="0"/>
              <a:t>Place of Origin (Formal)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es-ES" altLang="en-US" smtClean="0"/>
              <a:t>¿De dónde es usted?</a:t>
            </a:r>
            <a:endParaRPr lang="en-US" altLang="en-US" smtClean="0"/>
          </a:p>
          <a:p>
            <a:pPr marL="609600" indent="-609600" eaLnBrk="1" hangingPunct="1">
              <a:buFont typeface="Wingdings" pitchFamily="2" charset="2"/>
              <a:buNone/>
            </a:pPr>
            <a:endParaRPr lang="en-US" altLang="en-US" smtClean="0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505200" y="2681288"/>
            <a:ext cx="449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latin typeface="Arial" charset="0"/>
              </a:rPr>
              <a:t>Where are you from?</a:t>
            </a:r>
            <a:endParaRPr lang="en-US" altLang="en-US" sz="2200" b="1">
              <a:latin typeface="Arial" charset="0"/>
            </a:endParaRPr>
          </a:p>
        </p:txBody>
      </p:sp>
      <p:pic>
        <p:nvPicPr>
          <p:cNvPr id="28677" name="Picture 5" descr="thumbn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36195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AutoShape 6"/>
          <p:cNvSpPr>
            <a:spLocks noChangeArrowheads="1"/>
          </p:cNvSpPr>
          <p:nvPr/>
        </p:nvSpPr>
        <p:spPr bwMode="auto">
          <a:xfrm>
            <a:off x="4495800" y="3962400"/>
            <a:ext cx="3657600" cy="1524000"/>
          </a:xfrm>
          <a:prstGeom prst="wedgeEllipseCallout">
            <a:avLst>
              <a:gd name="adj1" fmla="val -53384"/>
              <a:gd name="adj2" fmla="val 68958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n-US" sz="2000" i="1" dirty="0">
                <a:latin typeface="Times New Roman" pitchFamily="18" charset="0"/>
              </a:rPr>
              <a:t>Modelo: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n-US" sz="2000" dirty="0">
                <a:latin typeface="Times New Roman" pitchFamily="18" charset="0"/>
              </a:rPr>
              <a:t>A: ¿De dónde es usted?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n-US" sz="2000" dirty="0">
                <a:latin typeface="Times New Roman" pitchFamily="18" charset="0"/>
              </a:rPr>
              <a:t>B: Soy de Chile.</a:t>
            </a:r>
            <a:endParaRPr lang="en-US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i="1" smtClean="0"/>
              <a:t>Ways to Address Someone (Titles)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es-ES" altLang="en-US" dirty="0" smtClean="0"/>
              <a:t>señor (Sr.)</a:t>
            </a:r>
            <a:endParaRPr lang="en-US" altLang="en-US" dirty="0" smtClean="0"/>
          </a:p>
          <a:p>
            <a:pPr marL="609600" indent="-609600" eaLnBrk="1" hangingPunct="1"/>
            <a:r>
              <a:rPr lang="es-ES" altLang="en-US" dirty="0" smtClean="0"/>
              <a:t>señora (Sra.)</a:t>
            </a:r>
            <a:endParaRPr lang="en-US" altLang="en-US" dirty="0" smtClean="0"/>
          </a:p>
          <a:p>
            <a:pPr marL="609600" indent="-609600" eaLnBrk="1" hangingPunct="1"/>
            <a:r>
              <a:rPr lang="es-ES" altLang="en-US" dirty="0" smtClean="0"/>
              <a:t>señorita (Srta.)</a:t>
            </a:r>
            <a:endParaRPr lang="en-US" altLang="en-US" dirty="0" smtClean="0"/>
          </a:p>
          <a:p>
            <a:pPr marL="609600" indent="-609600" eaLnBrk="1" hangingPunct="1">
              <a:buFont typeface="Wingdings" pitchFamily="2" charset="2"/>
              <a:buNone/>
            </a:pPr>
            <a:endParaRPr lang="en-US" altLang="en-US" dirty="0" smtClean="0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4495800" y="2057400"/>
            <a:ext cx="2514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latin typeface="Arial" charset="0"/>
              </a:rPr>
              <a:t>Mr</a:t>
            </a:r>
            <a:r>
              <a:rPr lang="en-US" altLang="en-US" sz="2800" b="1" dirty="0" smtClean="0">
                <a:latin typeface="Arial" charset="0"/>
              </a:rPr>
              <a:t>.; sir</a:t>
            </a:r>
            <a:endParaRPr lang="en-US" altLang="en-US" sz="2200" b="1" dirty="0">
              <a:latin typeface="Arial" charset="0"/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5105400" y="2667000"/>
            <a:ext cx="2514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latin typeface="Arial" charset="0"/>
              </a:rPr>
              <a:t>Mrs</a:t>
            </a:r>
            <a:r>
              <a:rPr lang="en-US" altLang="en-US" sz="2800" b="1" dirty="0" smtClean="0">
                <a:latin typeface="Arial" charset="0"/>
              </a:rPr>
              <a:t>.; ma’am</a:t>
            </a:r>
            <a:endParaRPr lang="en-US" altLang="en-US" sz="2200" b="1" dirty="0">
              <a:latin typeface="Arial" charset="0"/>
            </a:endParaRP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4648200" y="3214688"/>
            <a:ext cx="2514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latin typeface="Arial" charset="0"/>
              </a:rPr>
              <a:t>Miss</a:t>
            </a:r>
            <a:endParaRPr lang="en-US" altLang="en-US" sz="2200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3" grpId="0"/>
      <p:bldP spid="174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n-US" i="1" smtClean="0"/>
              <a:t>Courtesy (Polite) Expressions</a:t>
            </a:r>
            <a:r>
              <a:rPr lang="es-ES" altLang="en-US" smtClean="0"/>
              <a:t> </a:t>
            </a:r>
            <a:endParaRPr lang="en-US" altLang="en-US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es-ES" altLang="en-US" dirty="0" smtClean="0"/>
              <a:t>Perdón </a:t>
            </a:r>
            <a:endParaRPr lang="en-US" altLang="en-US" dirty="0" smtClean="0"/>
          </a:p>
          <a:p>
            <a:pPr marL="609600" indent="-609600" eaLnBrk="1" hangingPunct="1"/>
            <a:r>
              <a:rPr lang="es-ES" altLang="en-US" dirty="0" smtClean="0"/>
              <a:t>Por favor </a:t>
            </a:r>
          </a:p>
          <a:p>
            <a:pPr marL="609600" indent="-609600" eaLnBrk="1" hangingPunct="1"/>
            <a:r>
              <a:rPr lang="es-ES" altLang="en-US" dirty="0" smtClean="0"/>
              <a:t>Lo siento </a:t>
            </a:r>
          </a:p>
          <a:p>
            <a:pPr marL="609600" indent="-609600" eaLnBrk="1" hangingPunct="1"/>
            <a:r>
              <a:rPr lang="es-ES" altLang="en-US" dirty="0" smtClean="0"/>
              <a:t>(Muchas) gracias</a:t>
            </a:r>
            <a:endParaRPr lang="en-US" altLang="en-US" dirty="0" smtClean="0"/>
          </a:p>
          <a:p>
            <a:pPr marL="990600" lvl="1" indent="-533400" eaLnBrk="1" hangingPunct="1"/>
            <a:r>
              <a:rPr lang="es-ES" altLang="en-US" dirty="0" smtClean="0"/>
              <a:t>De nada</a:t>
            </a:r>
            <a:endParaRPr lang="en-US" altLang="en-US" dirty="0" smtClean="0"/>
          </a:p>
          <a:p>
            <a:pPr marL="0" indent="0" eaLnBrk="1" hangingPunct="1">
              <a:buNone/>
            </a:pPr>
            <a:endParaRPr lang="en-US" altLang="en-US" dirty="0" smtClean="0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962400" y="2067580"/>
            <a:ext cx="4114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latin typeface="Arial" charset="0"/>
              </a:rPr>
              <a:t>Pardon me; Excuse me</a:t>
            </a:r>
            <a:endParaRPr lang="en-US" altLang="en-US" sz="2200" b="1" dirty="0">
              <a:latin typeface="Arial" charset="0"/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962400" y="2681288"/>
            <a:ext cx="2514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latin typeface="Arial" charset="0"/>
              </a:rPr>
              <a:t>Please</a:t>
            </a:r>
            <a:endParaRPr lang="en-US" altLang="en-US" sz="2200" b="1" dirty="0">
              <a:latin typeface="Arial" charset="0"/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4114800" y="3214688"/>
            <a:ext cx="2514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latin typeface="Arial" charset="0"/>
              </a:rPr>
              <a:t>I’m sorry</a:t>
            </a:r>
            <a:endParaRPr lang="en-US" altLang="en-US" sz="2200" b="1">
              <a:latin typeface="Arial" charset="0"/>
            </a:endParaRP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5029200" y="3810000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Arial" charset="0"/>
              </a:rPr>
              <a:t>Thank you (very much)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4800600" y="4357687"/>
            <a:ext cx="2971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latin typeface="Arial" charset="0"/>
              </a:rPr>
              <a:t>You’re welcome</a:t>
            </a:r>
            <a:endParaRPr lang="en-US" altLang="en-US" sz="2200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1" grpId="0"/>
      <p:bldP spid="19462" grpId="0"/>
      <p:bldP spid="19463" grpId="0"/>
      <p:bldP spid="1946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Tarea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86000"/>
            <a:ext cx="6334125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00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Vocabulario 1A: </a:t>
            </a:r>
            <a:br>
              <a:rPr lang="en-US" altLang="en-US" smtClean="0"/>
            </a:br>
            <a:r>
              <a:rPr lang="en-US" altLang="en-US" smtClean="0"/>
              <a:t>Informal Greetings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Lecci</a:t>
            </a:r>
            <a:r>
              <a:rPr lang="en-US" altLang="en-US" smtClean="0">
                <a:cs typeface="Tahoma" pitchFamily="34" charset="0"/>
              </a:rPr>
              <a:t>ón</a:t>
            </a:r>
            <a:r>
              <a:rPr lang="en-US" altLang="en-US" smtClean="0"/>
              <a:t>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Yo puedo…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I can…</a:t>
            </a:r>
          </a:p>
          <a:p>
            <a:pPr lvl="1" eaLnBrk="1" hangingPunct="1"/>
            <a:r>
              <a:rPr lang="en-US" altLang="en-US" dirty="0" smtClean="0"/>
              <a:t>Greet and introduce myself and others</a:t>
            </a:r>
          </a:p>
          <a:p>
            <a:pPr lvl="1" eaLnBrk="1" hangingPunct="1"/>
            <a:r>
              <a:rPr lang="en-US" altLang="en-US" dirty="0" smtClean="0"/>
              <a:t>Exchange information about well-being and place of origin</a:t>
            </a:r>
          </a:p>
          <a:p>
            <a:pPr lvl="1" eaLnBrk="1" hangingPunct="1"/>
            <a:r>
              <a:rPr lang="en-US" altLang="en-US" dirty="0" smtClean="0"/>
              <a:t>Say goodbye</a:t>
            </a:r>
          </a:p>
          <a:p>
            <a:pPr lvl="1"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Success Criteria</a:t>
            </a:r>
          </a:p>
          <a:p>
            <a:pPr lvl="1" eaLnBrk="1" hangingPunct="1"/>
            <a:r>
              <a:rPr lang="en-US" altLang="en-US" dirty="0" smtClean="0"/>
              <a:t>Have a brief conversation in Spanish using memorized expressions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n-US" i="1" smtClean="0"/>
              <a:t>Greetings</a:t>
            </a:r>
            <a:endParaRPr lang="en-US" altLang="en-US" i="1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" altLang="en-US" smtClean="0"/>
              <a:t>Hola</a:t>
            </a:r>
            <a:endParaRPr lang="en-US" altLang="en-US" smtClean="0"/>
          </a:p>
        </p:txBody>
      </p:sp>
      <p:pic>
        <p:nvPicPr>
          <p:cNvPr id="7172" name="Picture 5" descr="thumbn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35"/>
          <a:stretch>
            <a:fillRect/>
          </a:stretch>
        </p:blipFill>
        <p:spPr bwMode="auto">
          <a:xfrm>
            <a:off x="1981200" y="3276600"/>
            <a:ext cx="5143500" cy="237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2590800" y="2071688"/>
            <a:ext cx="2438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latin typeface="Arial" charset="0"/>
              </a:rPr>
              <a:t>Hello</a:t>
            </a:r>
            <a:endParaRPr lang="en-US" altLang="en-US" sz="2200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i="1" smtClean="0"/>
              <a:t>Informal Introductions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" altLang="en-US" smtClean="0"/>
              <a:t>¿Cómo te llamas?</a:t>
            </a:r>
            <a:endParaRPr lang="en-US" altLang="en-US" smtClean="0"/>
          </a:p>
          <a:p>
            <a:pPr lvl="1" eaLnBrk="1" hangingPunct="1"/>
            <a:r>
              <a:rPr lang="es-ES" altLang="en-US" smtClean="0"/>
              <a:t>Me llamo…</a:t>
            </a:r>
            <a:endParaRPr lang="en-US" altLang="en-US" smtClean="0"/>
          </a:p>
          <a:p>
            <a:pPr eaLnBrk="1" hangingPunct="1"/>
            <a:r>
              <a:rPr lang="es-ES" altLang="en-US" smtClean="0"/>
              <a:t>¿Y tú?</a:t>
            </a:r>
            <a:endParaRPr lang="en-US" altLang="en-US" smtClean="0"/>
          </a:p>
          <a:p>
            <a:pPr eaLnBrk="1" hangingPunct="1">
              <a:buFont typeface="Wingdings" pitchFamily="2" charset="2"/>
              <a:buNone/>
            </a:pPr>
            <a:endParaRPr lang="en-US" altLang="en-US" smtClean="0"/>
          </a:p>
        </p:txBody>
      </p:sp>
      <p:pic>
        <p:nvPicPr>
          <p:cNvPr id="7173" name="Picture 5" descr="thumbn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4362450"/>
            <a:ext cx="28575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4953000" y="2071688"/>
            <a:ext cx="4038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latin typeface="Arial" charset="0"/>
              </a:rPr>
              <a:t>What is your name?</a:t>
            </a:r>
            <a:endParaRPr lang="en-US" altLang="en-US" sz="2200" b="1">
              <a:latin typeface="Arial" charset="0"/>
            </a:endParaRP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3962400" y="2590800"/>
            <a:ext cx="2819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latin typeface="Arial" charset="0"/>
              </a:rPr>
              <a:t>My name is…</a:t>
            </a:r>
            <a:endParaRPr lang="en-US" altLang="en-US" sz="2200" b="1">
              <a:latin typeface="Arial" charset="0"/>
            </a:endParaRP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2819400" y="3200400"/>
            <a:ext cx="2438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latin typeface="Arial" charset="0"/>
              </a:rPr>
              <a:t>And you?</a:t>
            </a:r>
            <a:endParaRPr lang="en-US" altLang="en-US" sz="2200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/>
      <p:bldP spid="7177" grpId="0"/>
      <p:bldP spid="717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i="1" smtClean="0"/>
              <a:t>Introducing a 3</a:t>
            </a:r>
            <a:r>
              <a:rPr lang="en-US" altLang="en-US" i="1" baseline="30000" smtClean="0"/>
              <a:t>rd</a:t>
            </a:r>
            <a:r>
              <a:rPr lang="en-US" altLang="en-US" i="1" smtClean="0"/>
              <a:t> Person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" altLang="en-US" dirty="0" smtClean="0"/>
              <a:t>Éste/Ésta es…</a:t>
            </a:r>
            <a:endParaRPr lang="en-US" altLang="en-US" dirty="0" smtClean="0"/>
          </a:p>
          <a:p>
            <a:pPr eaLnBrk="1" hangingPunct="1">
              <a:buFont typeface="Wingdings" pitchFamily="2" charset="2"/>
              <a:buNone/>
            </a:pPr>
            <a:endParaRPr lang="en-US" altLang="en-US" dirty="0" smtClean="0"/>
          </a:p>
        </p:txBody>
      </p:sp>
      <p:pic>
        <p:nvPicPr>
          <p:cNvPr id="9220" name="Picture 5" descr="thumbn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381375"/>
            <a:ext cx="3505200" cy="2488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3962400" y="2057400"/>
            <a:ext cx="3048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latin typeface="Arial" charset="0"/>
              </a:rPr>
              <a:t>This is…</a:t>
            </a:r>
            <a:endParaRPr lang="en-US" altLang="en-US" sz="2200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i="1" smtClean="0"/>
              <a:t>Introductions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981200"/>
            <a:ext cx="7772400" cy="4114800"/>
          </a:xfrm>
        </p:spPr>
        <p:txBody>
          <a:bodyPr/>
          <a:lstStyle/>
          <a:p>
            <a:pPr eaLnBrk="1" hangingPunct="1"/>
            <a:r>
              <a:rPr lang="es-ES" altLang="en-US" smtClean="0"/>
              <a:t>Mucho gusto</a:t>
            </a:r>
            <a:endParaRPr lang="en-US" altLang="en-US" smtClean="0"/>
          </a:p>
          <a:p>
            <a:pPr lvl="1" eaLnBrk="1" hangingPunct="1"/>
            <a:r>
              <a:rPr lang="es-ES" altLang="en-US" smtClean="0"/>
              <a:t>El gusto es mío</a:t>
            </a:r>
            <a:endParaRPr lang="en-US" altLang="en-US" smtClean="0"/>
          </a:p>
          <a:p>
            <a:pPr eaLnBrk="1" hangingPunct="1">
              <a:buFont typeface="Wingdings" pitchFamily="2" charset="2"/>
              <a:buNone/>
            </a:pPr>
            <a:endParaRPr lang="en-US" altLang="en-US" smtClean="0"/>
          </a:p>
        </p:txBody>
      </p:sp>
      <p:pic>
        <p:nvPicPr>
          <p:cNvPr id="10244" name="Picture 5" descr="thumbn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419600"/>
            <a:ext cx="2857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4343400" y="2057400"/>
            <a:ext cx="3733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latin typeface="Arial" charset="0"/>
              </a:rPr>
              <a:t>Pleased to meet you</a:t>
            </a:r>
            <a:endParaRPr lang="en-US" altLang="en-US" sz="2200" b="1">
              <a:latin typeface="Arial" charset="0"/>
            </a:endParaRP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4572000" y="2528888"/>
            <a:ext cx="434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latin typeface="Arial" charset="0"/>
              </a:rPr>
              <a:t>The pleasure is mine</a:t>
            </a:r>
            <a:endParaRPr lang="en-US" altLang="en-US" sz="2200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/>
      <p:bldP spid="215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4"/>
          <p:cNvSpPr>
            <a:spLocks noChangeArrowheads="1"/>
          </p:cNvSpPr>
          <p:nvPr/>
        </p:nvSpPr>
        <p:spPr bwMode="auto">
          <a:xfrm>
            <a:off x="2057400" y="2362200"/>
            <a:ext cx="5334000" cy="3048000"/>
          </a:xfrm>
          <a:prstGeom prst="wedgeRoundRectCallout">
            <a:avLst>
              <a:gd name="adj1" fmla="val -46639"/>
              <a:gd name="adj2" fmla="val 66458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n-US">
                <a:latin typeface="Times New Roman" pitchFamily="18" charset="0"/>
              </a:rPr>
              <a:t>A: ¡Hola! ¿Cómo te llamas?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n-US">
                <a:latin typeface="Times New Roman" pitchFamily="18" charset="0"/>
              </a:rPr>
              <a:t>B: Me llamo Raúl. ¿Y tú?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n-US">
                <a:latin typeface="Times New Roman" pitchFamily="18" charset="0"/>
              </a:rPr>
              <a:t>A: Me llamo María.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n-US">
                <a:latin typeface="Times New Roman" pitchFamily="18" charset="0"/>
              </a:rPr>
              <a:t>B: Mucho gusto.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n-US">
                <a:latin typeface="Times New Roman" pitchFamily="18" charset="0"/>
              </a:rPr>
              <a:t>A: El gusto es mío.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/>
          </a:p>
        </p:txBody>
      </p:sp>
      <p:sp>
        <p:nvSpPr>
          <p:cNvPr id="1126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Vocabulary in Context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2675</TotalTime>
  <Words>869</Words>
  <Application>Microsoft Office PowerPoint</Application>
  <PresentationFormat>On-screen Show (4:3)</PresentationFormat>
  <Paragraphs>193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Tahoma</vt:lpstr>
      <vt:lpstr>Times New Roman</vt:lpstr>
      <vt:lpstr>Wingdings</vt:lpstr>
      <vt:lpstr>Blends</vt:lpstr>
      <vt:lpstr>Lección 1</vt:lpstr>
      <vt:lpstr>Lección 1</vt:lpstr>
      <vt:lpstr>Vocabulario 1A:  Informal Greetings</vt:lpstr>
      <vt:lpstr>Yo puedo…</vt:lpstr>
      <vt:lpstr>Greetings</vt:lpstr>
      <vt:lpstr>Informal Introductions</vt:lpstr>
      <vt:lpstr>Introducing a 3rd Person </vt:lpstr>
      <vt:lpstr>Introductions</vt:lpstr>
      <vt:lpstr>Vocabulary in Context</vt:lpstr>
      <vt:lpstr>Health and Well-Being</vt:lpstr>
      <vt:lpstr>Health and Well-Being</vt:lpstr>
      <vt:lpstr>Vocabulary in Context</vt:lpstr>
      <vt:lpstr>Place of Origin (Informal)</vt:lpstr>
      <vt:lpstr>Leave-Takings</vt:lpstr>
      <vt:lpstr>Vocabulary in Context</vt:lpstr>
      <vt:lpstr>Meet and Greet </vt:lpstr>
      <vt:lpstr>Vocabulario 1A:  Formal Greetings</vt:lpstr>
      <vt:lpstr>Yo puedo…</vt:lpstr>
      <vt:lpstr>Greetings</vt:lpstr>
      <vt:lpstr>Dos conversaciones</vt:lpstr>
      <vt:lpstr>Tú vs. Usted The Familiar and Formal “You”</vt:lpstr>
      <vt:lpstr>Introducing Self and Others (Formal)</vt:lpstr>
      <vt:lpstr>Vocabulary in Context</vt:lpstr>
      <vt:lpstr>Health and Well-Being (Formal)</vt:lpstr>
      <vt:lpstr>Place of Origin (Formal)</vt:lpstr>
      <vt:lpstr>Ways to Address Someone (Titles)</vt:lpstr>
      <vt:lpstr>Courtesy (Polite) Expressions </vt:lpstr>
      <vt:lpstr>Tarea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Vocabulario Parte I</dc:title>
  <dc:creator>Sarah Malysz</dc:creator>
  <cp:lastModifiedBy>Malysz, Sarah</cp:lastModifiedBy>
  <cp:revision>101</cp:revision>
  <cp:lastPrinted>2018-09-04T11:06:17Z</cp:lastPrinted>
  <dcterms:created xsi:type="dcterms:W3CDTF">2011-09-11T22:53:35Z</dcterms:created>
  <dcterms:modified xsi:type="dcterms:W3CDTF">2018-09-06T13:04:39Z</dcterms:modified>
</cp:coreProperties>
</file>