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6"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87950" autoAdjust="0"/>
  </p:normalViewPr>
  <p:slideViewPr>
    <p:cSldViewPr>
      <p:cViewPr varScale="1">
        <p:scale>
          <a:sx n="65" d="100"/>
          <a:sy n="65" d="100"/>
        </p:scale>
        <p:origin x="66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14B7B6F-D447-4D09-8C72-D961D4AE321F}" type="slidenum">
              <a:rPr lang="en-US"/>
              <a:pPr>
                <a:defRPr/>
              </a:pPr>
              <a:t>‹#›</a:t>
            </a:fld>
            <a:endParaRPr lang="en-US"/>
          </a:p>
        </p:txBody>
      </p:sp>
    </p:spTree>
    <p:extLst>
      <p:ext uri="{BB962C8B-B14F-4D97-AF65-F5344CB8AC3E}">
        <p14:creationId xmlns:p14="http://schemas.microsoft.com/office/powerpoint/2010/main" val="3084615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E77BEA4B-4163-4C01-952B-2E0621917B13}" type="slidenum">
              <a:rPr lang="en-US" smtClean="0"/>
              <a:pPr/>
              <a:t>3</a:t>
            </a:fld>
            <a:endParaRPr 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r>
              <a:rPr lang="en-US" smtClean="0"/>
              <a:t>Think of letters as symbols that we put together to make words. </a:t>
            </a:r>
            <a:r>
              <a:rPr lang="en-US" dirty="0" smtClean="0"/>
              <a:t>Many of the letters (symbols) in the English alphabet appear in the Spanish alphabet, and there are some letters (or letter combinations) that appear in the Spanish alphabet that we do not have in the English alphabet. Each of the letters (symbols) have a name that tells us how the letter sounds. The Spanish letters have different sounds than English letters. </a:t>
            </a:r>
          </a:p>
          <a:p>
            <a:pPr eaLnBrk="1" hangingPunct="1"/>
            <a:endParaRPr lang="en-US" dirty="0" smtClean="0"/>
          </a:p>
          <a:p>
            <a:pPr eaLnBrk="1" hangingPunct="1"/>
            <a:r>
              <a:rPr lang="en-US" u="sng" dirty="0" smtClean="0"/>
              <a:t>Vowel Sounds</a:t>
            </a:r>
          </a:p>
          <a:p>
            <a:pPr eaLnBrk="1" hangingPunct="1"/>
            <a:r>
              <a:rPr lang="en-US" dirty="0" smtClean="0"/>
              <a:t>A = ah</a:t>
            </a:r>
          </a:p>
          <a:p>
            <a:pPr eaLnBrk="1" hangingPunct="1"/>
            <a:r>
              <a:rPr lang="en-US" dirty="0" smtClean="0"/>
              <a:t>E= a</a:t>
            </a:r>
          </a:p>
          <a:p>
            <a:pPr eaLnBrk="1" hangingPunct="1"/>
            <a:r>
              <a:rPr lang="en-US" dirty="0" smtClean="0"/>
              <a:t>I = e</a:t>
            </a:r>
          </a:p>
          <a:p>
            <a:pPr eaLnBrk="1" hangingPunct="1"/>
            <a:r>
              <a:rPr lang="en-US" dirty="0" smtClean="0"/>
              <a:t>O = oh</a:t>
            </a:r>
          </a:p>
          <a:p>
            <a:pPr eaLnBrk="1" hangingPunct="1"/>
            <a:r>
              <a:rPr lang="en-US" dirty="0" smtClean="0"/>
              <a:t>U = </a:t>
            </a:r>
            <a:r>
              <a:rPr lang="en-US" dirty="0" err="1" smtClean="0"/>
              <a:t>oo</a:t>
            </a:r>
            <a:endParaRPr lang="en-US" dirty="0" smtClean="0"/>
          </a:p>
          <a:p>
            <a:pPr eaLnBrk="1" hangingPunct="1"/>
            <a:endParaRPr lang="en-US" dirty="0" smtClean="0"/>
          </a:p>
          <a:p>
            <a:pPr eaLnBrk="1" hangingPunct="1"/>
            <a:r>
              <a:rPr lang="en-US" dirty="0" smtClean="0"/>
              <a:t>The letter H is silent. J is like an H in English. </a:t>
            </a:r>
          </a:p>
          <a:p>
            <a:pPr eaLnBrk="1" hangingPunct="1"/>
            <a:endParaRPr lang="en-US" dirty="0" smtClean="0"/>
          </a:p>
          <a:p>
            <a:pPr eaLnBrk="1" hangingPunct="1"/>
            <a:r>
              <a:rPr lang="en-US" dirty="0" smtClean="0"/>
              <a:t>Letters K and W are only found in words of foreign origin.</a:t>
            </a:r>
          </a:p>
          <a:p>
            <a:pPr eaLnBrk="1" hangingPunct="1"/>
            <a:endParaRPr lang="en-US" dirty="0" smtClean="0"/>
          </a:p>
          <a:p>
            <a:pPr eaLnBrk="1" hangingPunct="1"/>
            <a:r>
              <a:rPr lang="en-US" dirty="0" smtClean="0"/>
              <a:t>In 1994, language academies of Spanish-speaking countries decided not to separate the letters </a:t>
            </a:r>
            <a:r>
              <a:rPr lang="en-US" dirty="0" err="1" smtClean="0"/>
              <a:t>Ch</a:t>
            </a:r>
            <a:r>
              <a:rPr lang="en-US" dirty="0" smtClean="0"/>
              <a:t> and </a:t>
            </a:r>
            <a:r>
              <a:rPr lang="en-US" dirty="0" err="1" smtClean="0"/>
              <a:t>Ll</a:t>
            </a:r>
            <a:r>
              <a:rPr lang="en-US" dirty="0" smtClean="0"/>
              <a:t> from C and L (as in dictionaries), but they are still unique sounds.</a:t>
            </a:r>
          </a:p>
          <a:p>
            <a:pPr eaLnBrk="1" hangingPunct="1"/>
            <a:endParaRPr lang="en-US" dirty="0" smtClean="0"/>
          </a:p>
          <a:p>
            <a:pPr eaLnBrk="1" hangingPunct="1"/>
            <a:r>
              <a:rPr lang="en-US" dirty="0" smtClean="0"/>
              <a:t>Rr- is a trilled sound (like a motor, drumroll). The letter only occurs between vowels. </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2325240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639611-1424-417E-87F4-5E5014830D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996DC5-7C22-474F-9540-8482D4077F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876F39-F34A-4319-84C0-126B36A10F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AF8FA9-748A-43C6-9A52-568C1405D3D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A84B4F-4E45-49D0-8425-8A9E26507DF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DFFC73-DA95-412E-933D-7374B1A08C4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10491BA-95D0-4A82-9F64-9DC7C35AE4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CC9B2D-637A-49C4-9171-3871B57A70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CF6722D-5371-40F1-878B-6BDA3C6A328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BE5E89-FB90-414A-8DAD-A9173108ADE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621517-C603-4618-A2F4-E3E3D502D76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71DA3B9-D995-4683-B994-CAE1E9585B3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disneyjunior.disney.com/pronunci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JUcu9PUh9_A"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ctrTitle"/>
          </p:nvPr>
        </p:nvSpPr>
        <p:spPr/>
        <p:txBody>
          <a:bodyPr/>
          <a:lstStyle/>
          <a:p>
            <a:r>
              <a:rPr lang="en-US" smtClean="0"/>
              <a:t>El alfabeto</a:t>
            </a:r>
          </a:p>
        </p:txBody>
      </p:sp>
      <p:sp>
        <p:nvSpPr>
          <p:cNvPr id="2051" name="Subtitle 5"/>
          <p:cNvSpPr>
            <a:spLocks noGrp="1"/>
          </p:cNvSpPr>
          <p:nvPr>
            <p:ph type="subTitle" idx="1"/>
          </p:nvPr>
        </p:nvSpPr>
        <p:spPr/>
        <p:txBody>
          <a:bodyPr/>
          <a:lstStyle/>
          <a:p>
            <a:r>
              <a:rPr lang="en-US" dirty="0" smtClean="0"/>
              <a:t>Unit 1: </a:t>
            </a:r>
            <a:r>
              <a:rPr lang="en-US" dirty="0" err="1" smtClean="0"/>
              <a:t>Hola</a:t>
            </a:r>
            <a:r>
              <a:rPr lang="en-US" dirty="0" smtClean="0"/>
              <a:t>, ¿</a:t>
            </a:r>
            <a:r>
              <a:rPr lang="en-US" dirty="0" err="1" smtClean="0"/>
              <a:t>qué</a:t>
            </a:r>
            <a:r>
              <a:rPr lang="en-US" dirty="0" smtClean="0"/>
              <a:t> </a:t>
            </a:r>
            <a:r>
              <a:rPr lang="en-US" dirty="0" err="1" smtClean="0"/>
              <a:t>tal</a:t>
            </a:r>
            <a:r>
              <a:rPr lang="en-US"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Yo puedo…</a:t>
            </a:r>
          </a:p>
        </p:txBody>
      </p:sp>
      <p:sp>
        <p:nvSpPr>
          <p:cNvPr id="3075" name="Content Placeholder 2"/>
          <p:cNvSpPr>
            <a:spLocks noGrp="1"/>
          </p:cNvSpPr>
          <p:nvPr>
            <p:ph idx="1"/>
          </p:nvPr>
        </p:nvSpPr>
        <p:spPr/>
        <p:txBody>
          <a:bodyPr/>
          <a:lstStyle/>
          <a:p>
            <a:r>
              <a:rPr lang="en-US" dirty="0" smtClean="0"/>
              <a:t>I can…</a:t>
            </a:r>
          </a:p>
          <a:p>
            <a:pPr lvl="1"/>
            <a:r>
              <a:rPr lang="en-US" dirty="0" smtClean="0"/>
              <a:t>Say the alphabet in Spanish</a:t>
            </a:r>
          </a:p>
          <a:p>
            <a:pPr lvl="1"/>
            <a:r>
              <a:rPr lang="en-US" dirty="0" smtClean="0"/>
              <a:t>Recognize the </a:t>
            </a:r>
            <a:r>
              <a:rPr lang="en-US" dirty="0" smtClean="0">
                <a:hlinkClick r:id="rId2"/>
              </a:rPr>
              <a:t>Spanish sound system</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457200" y="274638"/>
            <a:ext cx="8229600" cy="639762"/>
          </a:xfrm>
        </p:spPr>
        <p:txBody>
          <a:bodyPr/>
          <a:lstStyle/>
          <a:p>
            <a:pPr eaLnBrk="1" hangingPunct="1"/>
            <a:r>
              <a:rPr lang="en-US" sz="2800" b="1" smtClean="0">
                <a:hlinkClick r:id="rId3"/>
              </a:rPr>
              <a:t>El alfabeto</a:t>
            </a:r>
            <a:endParaRPr lang="en-US" sz="2800" b="1" smtClean="0"/>
          </a:p>
        </p:txBody>
      </p:sp>
      <p:sp>
        <p:nvSpPr>
          <p:cNvPr id="4099" name="Rectangle 6"/>
          <p:cNvSpPr>
            <a:spLocks noGrp="1" noChangeArrowheads="1"/>
          </p:cNvSpPr>
          <p:nvPr>
            <p:ph type="body" sz="half" idx="1"/>
          </p:nvPr>
        </p:nvSpPr>
        <p:spPr>
          <a:xfrm>
            <a:off x="457200" y="990600"/>
            <a:ext cx="4038600" cy="5486400"/>
          </a:xfrm>
        </p:spPr>
        <p:txBody>
          <a:bodyPr/>
          <a:lstStyle/>
          <a:p>
            <a:pPr eaLnBrk="1" hangingPunct="1">
              <a:lnSpc>
                <a:spcPct val="80000"/>
              </a:lnSpc>
              <a:buFontTx/>
              <a:buNone/>
            </a:pPr>
            <a:r>
              <a:rPr lang="en-US" sz="2400" u="sng" smtClean="0"/>
              <a:t>Letter</a:t>
            </a:r>
            <a:r>
              <a:rPr lang="en-US" sz="2400" smtClean="0"/>
              <a:t>		</a:t>
            </a:r>
            <a:r>
              <a:rPr lang="en-US" sz="2400" u="sng" smtClean="0"/>
              <a:t>Name</a:t>
            </a:r>
          </a:p>
          <a:p>
            <a:pPr eaLnBrk="1" hangingPunct="1">
              <a:lnSpc>
                <a:spcPct val="80000"/>
              </a:lnSpc>
              <a:buFontTx/>
              <a:buNone/>
            </a:pPr>
            <a:r>
              <a:rPr lang="en-US" sz="2400" b="1" smtClean="0"/>
              <a:t>a</a:t>
            </a:r>
          </a:p>
          <a:p>
            <a:pPr eaLnBrk="1" hangingPunct="1">
              <a:lnSpc>
                <a:spcPct val="80000"/>
              </a:lnSpc>
              <a:buFontTx/>
              <a:buNone/>
            </a:pPr>
            <a:r>
              <a:rPr lang="en-US" sz="2400" b="1" smtClean="0"/>
              <a:t>b</a:t>
            </a:r>
          </a:p>
          <a:p>
            <a:pPr eaLnBrk="1" hangingPunct="1">
              <a:lnSpc>
                <a:spcPct val="80000"/>
              </a:lnSpc>
              <a:buFontTx/>
              <a:buNone/>
            </a:pPr>
            <a:r>
              <a:rPr lang="en-US" sz="2400" b="1" smtClean="0"/>
              <a:t>c</a:t>
            </a:r>
          </a:p>
          <a:p>
            <a:pPr eaLnBrk="1" hangingPunct="1">
              <a:lnSpc>
                <a:spcPct val="80000"/>
              </a:lnSpc>
              <a:buFontTx/>
              <a:buNone/>
            </a:pPr>
            <a:r>
              <a:rPr lang="en-US" sz="2400" b="1" smtClean="0"/>
              <a:t>ch</a:t>
            </a:r>
          </a:p>
          <a:p>
            <a:pPr eaLnBrk="1" hangingPunct="1">
              <a:lnSpc>
                <a:spcPct val="80000"/>
              </a:lnSpc>
              <a:buFontTx/>
              <a:buNone/>
            </a:pPr>
            <a:r>
              <a:rPr lang="en-US" sz="2400" b="1" smtClean="0"/>
              <a:t>d</a:t>
            </a:r>
          </a:p>
          <a:p>
            <a:pPr eaLnBrk="1" hangingPunct="1">
              <a:lnSpc>
                <a:spcPct val="80000"/>
              </a:lnSpc>
              <a:buFontTx/>
              <a:buNone/>
            </a:pPr>
            <a:r>
              <a:rPr lang="en-US" sz="2400" b="1" smtClean="0"/>
              <a:t>e</a:t>
            </a:r>
          </a:p>
          <a:p>
            <a:pPr eaLnBrk="1" hangingPunct="1">
              <a:lnSpc>
                <a:spcPct val="80000"/>
              </a:lnSpc>
              <a:buFontTx/>
              <a:buNone/>
            </a:pPr>
            <a:r>
              <a:rPr lang="en-US" sz="2400" b="1" smtClean="0"/>
              <a:t>f</a:t>
            </a:r>
          </a:p>
          <a:p>
            <a:pPr eaLnBrk="1" hangingPunct="1">
              <a:lnSpc>
                <a:spcPct val="80000"/>
              </a:lnSpc>
              <a:buFontTx/>
              <a:buNone/>
            </a:pPr>
            <a:r>
              <a:rPr lang="en-US" sz="2400" b="1" smtClean="0"/>
              <a:t>g</a:t>
            </a:r>
          </a:p>
          <a:p>
            <a:pPr eaLnBrk="1" hangingPunct="1">
              <a:lnSpc>
                <a:spcPct val="80000"/>
              </a:lnSpc>
              <a:buFontTx/>
              <a:buNone/>
            </a:pPr>
            <a:r>
              <a:rPr lang="en-US" sz="2400" b="1" smtClean="0"/>
              <a:t>h</a:t>
            </a:r>
          </a:p>
          <a:p>
            <a:pPr eaLnBrk="1" hangingPunct="1">
              <a:lnSpc>
                <a:spcPct val="80000"/>
              </a:lnSpc>
              <a:buFontTx/>
              <a:buNone/>
            </a:pPr>
            <a:r>
              <a:rPr lang="en-US" sz="2400" b="1" smtClean="0"/>
              <a:t>i</a:t>
            </a:r>
          </a:p>
          <a:p>
            <a:pPr eaLnBrk="1" hangingPunct="1">
              <a:lnSpc>
                <a:spcPct val="80000"/>
              </a:lnSpc>
              <a:buFontTx/>
              <a:buNone/>
            </a:pPr>
            <a:r>
              <a:rPr lang="en-US" sz="2400" b="1" smtClean="0"/>
              <a:t>j</a:t>
            </a:r>
          </a:p>
          <a:p>
            <a:pPr eaLnBrk="1" hangingPunct="1">
              <a:lnSpc>
                <a:spcPct val="80000"/>
              </a:lnSpc>
              <a:buFontTx/>
              <a:buNone/>
            </a:pPr>
            <a:r>
              <a:rPr lang="en-US" sz="2400" b="1" smtClean="0"/>
              <a:t>k</a:t>
            </a:r>
          </a:p>
          <a:p>
            <a:pPr eaLnBrk="1" hangingPunct="1">
              <a:lnSpc>
                <a:spcPct val="80000"/>
              </a:lnSpc>
              <a:buFontTx/>
              <a:buNone/>
            </a:pPr>
            <a:r>
              <a:rPr lang="en-US" sz="2400" b="1" smtClean="0"/>
              <a:t>l</a:t>
            </a:r>
          </a:p>
          <a:p>
            <a:pPr eaLnBrk="1" hangingPunct="1">
              <a:lnSpc>
                <a:spcPct val="80000"/>
              </a:lnSpc>
              <a:buFontTx/>
              <a:buNone/>
            </a:pPr>
            <a:r>
              <a:rPr lang="en-US" sz="2400" b="1" smtClean="0"/>
              <a:t>ll</a:t>
            </a:r>
          </a:p>
          <a:p>
            <a:pPr eaLnBrk="1" hangingPunct="1">
              <a:lnSpc>
                <a:spcPct val="80000"/>
              </a:lnSpc>
              <a:buFontTx/>
              <a:buNone/>
            </a:pPr>
            <a:r>
              <a:rPr lang="en-US" sz="2400" b="1" smtClean="0"/>
              <a:t>m</a:t>
            </a:r>
          </a:p>
          <a:p>
            <a:pPr eaLnBrk="1" hangingPunct="1">
              <a:lnSpc>
                <a:spcPct val="80000"/>
              </a:lnSpc>
              <a:buFontTx/>
              <a:buNone/>
            </a:pPr>
            <a:endParaRPr lang="en-US" sz="2000" b="1" smtClean="0"/>
          </a:p>
        </p:txBody>
      </p:sp>
      <p:sp>
        <p:nvSpPr>
          <p:cNvPr id="4100" name="Rectangle 7"/>
          <p:cNvSpPr>
            <a:spLocks noGrp="1" noChangeArrowheads="1"/>
          </p:cNvSpPr>
          <p:nvPr>
            <p:ph type="body" sz="half" idx="2"/>
          </p:nvPr>
        </p:nvSpPr>
        <p:spPr>
          <a:xfrm>
            <a:off x="4648200" y="990600"/>
            <a:ext cx="4038600" cy="5562600"/>
          </a:xfrm>
        </p:spPr>
        <p:txBody>
          <a:bodyPr/>
          <a:lstStyle/>
          <a:p>
            <a:pPr eaLnBrk="1" hangingPunct="1">
              <a:lnSpc>
                <a:spcPct val="80000"/>
              </a:lnSpc>
              <a:buFontTx/>
              <a:buNone/>
            </a:pPr>
            <a:r>
              <a:rPr lang="en-US" sz="2400" u="sng" smtClean="0"/>
              <a:t>Letter</a:t>
            </a:r>
            <a:r>
              <a:rPr lang="en-US" sz="2400" smtClean="0"/>
              <a:t>		</a:t>
            </a:r>
            <a:r>
              <a:rPr lang="en-US" sz="2400" u="sng" smtClean="0"/>
              <a:t>Name</a:t>
            </a:r>
          </a:p>
          <a:p>
            <a:pPr eaLnBrk="1" hangingPunct="1">
              <a:lnSpc>
                <a:spcPct val="80000"/>
              </a:lnSpc>
              <a:buFontTx/>
              <a:buNone/>
            </a:pPr>
            <a:r>
              <a:rPr lang="en-US" sz="2400" b="1" smtClean="0"/>
              <a:t>n</a:t>
            </a:r>
          </a:p>
          <a:p>
            <a:pPr eaLnBrk="1" hangingPunct="1">
              <a:lnSpc>
                <a:spcPct val="80000"/>
              </a:lnSpc>
              <a:buFontTx/>
              <a:buNone/>
            </a:pPr>
            <a:r>
              <a:rPr lang="en-US" sz="2400" b="1" smtClean="0"/>
              <a:t>ñ</a:t>
            </a:r>
          </a:p>
          <a:p>
            <a:pPr eaLnBrk="1" hangingPunct="1">
              <a:lnSpc>
                <a:spcPct val="80000"/>
              </a:lnSpc>
              <a:buFontTx/>
              <a:buNone/>
            </a:pPr>
            <a:r>
              <a:rPr lang="en-US" sz="2400" b="1" smtClean="0"/>
              <a:t>o</a:t>
            </a:r>
          </a:p>
          <a:p>
            <a:pPr eaLnBrk="1" hangingPunct="1">
              <a:lnSpc>
                <a:spcPct val="80000"/>
              </a:lnSpc>
              <a:buFontTx/>
              <a:buNone/>
            </a:pPr>
            <a:r>
              <a:rPr lang="en-US" sz="2400" b="1" smtClean="0"/>
              <a:t>p</a:t>
            </a:r>
          </a:p>
          <a:p>
            <a:pPr eaLnBrk="1" hangingPunct="1">
              <a:lnSpc>
                <a:spcPct val="80000"/>
              </a:lnSpc>
              <a:buFontTx/>
              <a:buNone/>
            </a:pPr>
            <a:r>
              <a:rPr lang="en-US" sz="2400" b="1" smtClean="0"/>
              <a:t>q</a:t>
            </a:r>
          </a:p>
          <a:p>
            <a:pPr eaLnBrk="1" hangingPunct="1">
              <a:lnSpc>
                <a:spcPct val="80000"/>
              </a:lnSpc>
              <a:buFontTx/>
              <a:buNone/>
            </a:pPr>
            <a:r>
              <a:rPr lang="en-US" sz="2400" b="1" smtClean="0"/>
              <a:t>r</a:t>
            </a:r>
          </a:p>
          <a:p>
            <a:pPr eaLnBrk="1" hangingPunct="1">
              <a:lnSpc>
                <a:spcPct val="80000"/>
              </a:lnSpc>
              <a:buFontTx/>
              <a:buNone/>
            </a:pPr>
            <a:r>
              <a:rPr lang="en-US" sz="2400" b="1" smtClean="0"/>
              <a:t>rr</a:t>
            </a:r>
          </a:p>
          <a:p>
            <a:pPr eaLnBrk="1" hangingPunct="1">
              <a:lnSpc>
                <a:spcPct val="80000"/>
              </a:lnSpc>
              <a:buFontTx/>
              <a:buNone/>
            </a:pPr>
            <a:r>
              <a:rPr lang="en-US" sz="2400" b="1" smtClean="0"/>
              <a:t>s</a:t>
            </a:r>
          </a:p>
          <a:p>
            <a:pPr eaLnBrk="1" hangingPunct="1">
              <a:lnSpc>
                <a:spcPct val="80000"/>
              </a:lnSpc>
              <a:buFontTx/>
              <a:buNone/>
            </a:pPr>
            <a:r>
              <a:rPr lang="en-US" sz="2400" b="1" smtClean="0"/>
              <a:t>t</a:t>
            </a:r>
          </a:p>
          <a:p>
            <a:pPr eaLnBrk="1" hangingPunct="1">
              <a:lnSpc>
                <a:spcPct val="80000"/>
              </a:lnSpc>
              <a:buFontTx/>
              <a:buNone/>
            </a:pPr>
            <a:r>
              <a:rPr lang="en-US" sz="2400" b="1" smtClean="0"/>
              <a:t>u</a:t>
            </a:r>
          </a:p>
          <a:p>
            <a:pPr eaLnBrk="1" hangingPunct="1">
              <a:lnSpc>
                <a:spcPct val="80000"/>
              </a:lnSpc>
              <a:buFontTx/>
              <a:buNone/>
            </a:pPr>
            <a:r>
              <a:rPr lang="en-US" sz="2400" b="1" smtClean="0"/>
              <a:t>v</a:t>
            </a:r>
          </a:p>
          <a:p>
            <a:pPr eaLnBrk="1" hangingPunct="1">
              <a:lnSpc>
                <a:spcPct val="80000"/>
              </a:lnSpc>
              <a:buFontTx/>
              <a:buNone/>
            </a:pPr>
            <a:r>
              <a:rPr lang="en-US" sz="2400" b="1" smtClean="0"/>
              <a:t>w</a:t>
            </a:r>
          </a:p>
          <a:p>
            <a:pPr eaLnBrk="1" hangingPunct="1">
              <a:lnSpc>
                <a:spcPct val="80000"/>
              </a:lnSpc>
              <a:buFontTx/>
              <a:buNone/>
            </a:pPr>
            <a:r>
              <a:rPr lang="en-US" sz="2400" b="1" smtClean="0"/>
              <a:t>x</a:t>
            </a:r>
          </a:p>
          <a:p>
            <a:pPr eaLnBrk="1" hangingPunct="1">
              <a:lnSpc>
                <a:spcPct val="80000"/>
              </a:lnSpc>
              <a:buFontTx/>
              <a:buNone/>
            </a:pPr>
            <a:r>
              <a:rPr lang="en-US" sz="2400" b="1" smtClean="0"/>
              <a:t>y</a:t>
            </a:r>
          </a:p>
          <a:p>
            <a:pPr eaLnBrk="1" hangingPunct="1">
              <a:lnSpc>
                <a:spcPct val="80000"/>
              </a:lnSpc>
              <a:buFontTx/>
              <a:buNone/>
            </a:pPr>
            <a:r>
              <a:rPr lang="en-US" sz="2400" b="1" smtClean="0"/>
              <a:t>z</a:t>
            </a:r>
          </a:p>
          <a:p>
            <a:pPr eaLnBrk="1" hangingPunct="1">
              <a:lnSpc>
                <a:spcPct val="80000"/>
              </a:lnSpc>
              <a:buFontTx/>
              <a:buNone/>
            </a:pPr>
            <a:endParaRPr lang="en-US" sz="2500" b="1" smtClean="0"/>
          </a:p>
          <a:p>
            <a:pPr eaLnBrk="1" hangingPunct="1">
              <a:lnSpc>
                <a:spcPct val="80000"/>
              </a:lnSpc>
              <a:buFontTx/>
              <a:buNone/>
            </a:pPr>
            <a:endParaRPr lang="en-US" sz="2400" smtClean="0"/>
          </a:p>
        </p:txBody>
      </p:sp>
      <p:sp>
        <p:nvSpPr>
          <p:cNvPr id="2056" name="Text Box 8"/>
          <p:cNvSpPr txBox="1">
            <a:spLocks noChangeArrowheads="1"/>
          </p:cNvSpPr>
          <p:nvPr/>
        </p:nvSpPr>
        <p:spPr bwMode="auto">
          <a:xfrm>
            <a:off x="2590800" y="1295400"/>
            <a:ext cx="381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a</a:t>
            </a:r>
          </a:p>
        </p:txBody>
      </p:sp>
      <p:sp>
        <p:nvSpPr>
          <p:cNvPr id="2057" name="Text Box 9"/>
          <p:cNvSpPr txBox="1">
            <a:spLocks noChangeArrowheads="1"/>
          </p:cNvSpPr>
          <p:nvPr/>
        </p:nvSpPr>
        <p:spPr bwMode="auto">
          <a:xfrm>
            <a:off x="2514600" y="1676400"/>
            <a:ext cx="6096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be</a:t>
            </a:r>
          </a:p>
        </p:txBody>
      </p:sp>
      <p:sp>
        <p:nvSpPr>
          <p:cNvPr id="2058" name="Text Box 10"/>
          <p:cNvSpPr txBox="1">
            <a:spLocks noChangeArrowheads="1"/>
          </p:cNvSpPr>
          <p:nvPr/>
        </p:nvSpPr>
        <p:spPr bwMode="auto">
          <a:xfrm>
            <a:off x="2514600" y="1981200"/>
            <a:ext cx="6096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ce</a:t>
            </a:r>
          </a:p>
        </p:txBody>
      </p:sp>
      <p:sp>
        <p:nvSpPr>
          <p:cNvPr id="2059" name="Text Box 11"/>
          <p:cNvSpPr txBox="1">
            <a:spLocks noChangeArrowheads="1"/>
          </p:cNvSpPr>
          <p:nvPr/>
        </p:nvSpPr>
        <p:spPr bwMode="auto">
          <a:xfrm>
            <a:off x="2438400" y="2362200"/>
            <a:ext cx="762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che</a:t>
            </a:r>
          </a:p>
        </p:txBody>
      </p:sp>
      <p:sp>
        <p:nvSpPr>
          <p:cNvPr id="2060" name="Text Box 12"/>
          <p:cNvSpPr txBox="1">
            <a:spLocks noChangeArrowheads="1"/>
          </p:cNvSpPr>
          <p:nvPr/>
        </p:nvSpPr>
        <p:spPr bwMode="auto">
          <a:xfrm>
            <a:off x="2514600" y="2773363"/>
            <a:ext cx="6096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de</a:t>
            </a:r>
          </a:p>
        </p:txBody>
      </p:sp>
      <p:sp>
        <p:nvSpPr>
          <p:cNvPr id="2061" name="Text Box 13"/>
          <p:cNvSpPr txBox="1">
            <a:spLocks noChangeArrowheads="1"/>
          </p:cNvSpPr>
          <p:nvPr/>
        </p:nvSpPr>
        <p:spPr bwMode="auto">
          <a:xfrm>
            <a:off x="2667000" y="3124200"/>
            <a:ext cx="381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e</a:t>
            </a:r>
          </a:p>
        </p:txBody>
      </p:sp>
      <p:sp>
        <p:nvSpPr>
          <p:cNvPr id="2062" name="Text Box 14"/>
          <p:cNvSpPr txBox="1">
            <a:spLocks noChangeArrowheads="1"/>
          </p:cNvSpPr>
          <p:nvPr/>
        </p:nvSpPr>
        <p:spPr bwMode="auto">
          <a:xfrm>
            <a:off x="2514600" y="3505200"/>
            <a:ext cx="6858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efe</a:t>
            </a:r>
          </a:p>
        </p:txBody>
      </p:sp>
      <p:sp>
        <p:nvSpPr>
          <p:cNvPr id="2063" name="Text Box 15"/>
          <p:cNvSpPr txBox="1">
            <a:spLocks noChangeArrowheads="1"/>
          </p:cNvSpPr>
          <p:nvPr/>
        </p:nvSpPr>
        <p:spPr bwMode="auto">
          <a:xfrm>
            <a:off x="2514600" y="3840163"/>
            <a:ext cx="6858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ge</a:t>
            </a:r>
          </a:p>
        </p:txBody>
      </p:sp>
      <p:sp>
        <p:nvSpPr>
          <p:cNvPr id="2064" name="Text Box 16"/>
          <p:cNvSpPr txBox="1">
            <a:spLocks noChangeArrowheads="1"/>
          </p:cNvSpPr>
          <p:nvPr/>
        </p:nvSpPr>
        <p:spPr bwMode="auto">
          <a:xfrm>
            <a:off x="2362200" y="4191000"/>
            <a:ext cx="1143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hache</a:t>
            </a:r>
          </a:p>
        </p:txBody>
      </p:sp>
      <p:sp>
        <p:nvSpPr>
          <p:cNvPr id="2065" name="Text Box 17"/>
          <p:cNvSpPr txBox="1">
            <a:spLocks noChangeArrowheads="1"/>
          </p:cNvSpPr>
          <p:nvPr/>
        </p:nvSpPr>
        <p:spPr bwMode="auto">
          <a:xfrm>
            <a:off x="2667000" y="4525963"/>
            <a:ext cx="381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i</a:t>
            </a:r>
          </a:p>
        </p:txBody>
      </p:sp>
      <p:sp>
        <p:nvSpPr>
          <p:cNvPr id="2066" name="Text Box 18"/>
          <p:cNvSpPr txBox="1">
            <a:spLocks noChangeArrowheads="1"/>
          </p:cNvSpPr>
          <p:nvPr/>
        </p:nvSpPr>
        <p:spPr bwMode="auto">
          <a:xfrm>
            <a:off x="2438400" y="4876800"/>
            <a:ext cx="9144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jota</a:t>
            </a:r>
          </a:p>
        </p:txBody>
      </p:sp>
      <p:sp>
        <p:nvSpPr>
          <p:cNvPr id="2067" name="Text Box 19"/>
          <p:cNvSpPr txBox="1">
            <a:spLocks noChangeArrowheads="1"/>
          </p:cNvSpPr>
          <p:nvPr/>
        </p:nvSpPr>
        <p:spPr bwMode="auto">
          <a:xfrm>
            <a:off x="2514600" y="5287963"/>
            <a:ext cx="762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ka</a:t>
            </a:r>
          </a:p>
        </p:txBody>
      </p:sp>
      <p:sp>
        <p:nvSpPr>
          <p:cNvPr id="2068" name="Text Box 20"/>
          <p:cNvSpPr txBox="1">
            <a:spLocks noChangeArrowheads="1"/>
          </p:cNvSpPr>
          <p:nvPr/>
        </p:nvSpPr>
        <p:spPr bwMode="auto">
          <a:xfrm>
            <a:off x="2514600" y="5638800"/>
            <a:ext cx="762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ele</a:t>
            </a:r>
          </a:p>
        </p:txBody>
      </p:sp>
      <p:sp>
        <p:nvSpPr>
          <p:cNvPr id="2069" name="Text Box 21"/>
          <p:cNvSpPr txBox="1">
            <a:spLocks noChangeArrowheads="1"/>
          </p:cNvSpPr>
          <p:nvPr/>
        </p:nvSpPr>
        <p:spPr bwMode="auto">
          <a:xfrm>
            <a:off x="2514600" y="6019800"/>
            <a:ext cx="8382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elle</a:t>
            </a:r>
          </a:p>
        </p:txBody>
      </p:sp>
      <p:sp>
        <p:nvSpPr>
          <p:cNvPr id="2070" name="Text Box 22"/>
          <p:cNvSpPr txBox="1">
            <a:spLocks noChangeArrowheads="1"/>
          </p:cNvSpPr>
          <p:nvPr/>
        </p:nvSpPr>
        <p:spPr bwMode="auto">
          <a:xfrm>
            <a:off x="2438400" y="6400800"/>
            <a:ext cx="9906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eme</a:t>
            </a:r>
          </a:p>
        </p:txBody>
      </p:sp>
      <p:sp>
        <p:nvSpPr>
          <p:cNvPr id="2071" name="Text Box 23"/>
          <p:cNvSpPr txBox="1">
            <a:spLocks noChangeArrowheads="1"/>
          </p:cNvSpPr>
          <p:nvPr/>
        </p:nvSpPr>
        <p:spPr bwMode="auto">
          <a:xfrm>
            <a:off x="6553200" y="1325563"/>
            <a:ext cx="9144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ene</a:t>
            </a:r>
          </a:p>
        </p:txBody>
      </p:sp>
      <p:sp>
        <p:nvSpPr>
          <p:cNvPr id="2072" name="Text Box 24"/>
          <p:cNvSpPr txBox="1">
            <a:spLocks noChangeArrowheads="1"/>
          </p:cNvSpPr>
          <p:nvPr/>
        </p:nvSpPr>
        <p:spPr bwMode="auto">
          <a:xfrm>
            <a:off x="6629400" y="1676400"/>
            <a:ext cx="762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eñe</a:t>
            </a:r>
          </a:p>
        </p:txBody>
      </p:sp>
      <p:sp>
        <p:nvSpPr>
          <p:cNvPr id="2073" name="Text Box 25"/>
          <p:cNvSpPr txBox="1">
            <a:spLocks noChangeArrowheads="1"/>
          </p:cNvSpPr>
          <p:nvPr/>
        </p:nvSpPr>
        <p:spPr bwMode="auto">
          <a:xfrm>
            <a:off x="6781800" y="2057400"/>
            <a:ext cx="381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o</a:t>
            </a:r>
          </a:p>
        </p:txBody>
      </p:sp>
      <p:sp>
        <p:nvSpPr>
          <p:cNvPr id="2074" name="Text Box 26"/>
          <p:cNvSpPr txBox="1">
            <a:spLocks noChangeArrowheads="1"/>
          </p:cNvSpPr>
          <p:nvPr/>
        </p:nvSpPr>
        <p:spPr bwMode="auto">
          <a:xfrm>
            <a:off x="6553200" y="2362200"/>
            <a:ext cx="8382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pe</a:t>
            </a:r>
          </a:p>
        </p:txBody>
      </p:sp>
      <p:sp>
        <p:nvSpPr>
          <p:cNvPr id="2075" name="Text Box 27"/>
          <p:cNvSpPr txBox="1">
            <a:spLocks noChangeArrowheads="1"/>
          </p:cNvSpPr>
          <p:nvPr/>
        </p:nvSpPr>
        <p:spPr bwMode="auto">
          <a:xfrm>
            <a:off x="6629400" y="2773363"/>
            <a:ext cx="6858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cu</a:t>
            </a:r>
          </a:p>
        </p:txBody>
      </p:sp>
      <p:sp>
        <p:nvSpPr>
          <p:cNvPr id="2076" name="Text Box 28"/>
          <p:cNvSpPr txBox="1">
            <a:spLocks noChangeArrowheads="1"/>
          </p:cNvSpPr>
          <p:nvPr/>
        </p:nvSpPr>
        <p:spPr bwMode="auto">
          <a:xfrm>
            <a:off x="6629400" y="3124200"/>
            <a:ext cx="762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ere</a:t>
            </a:r>
          </a:p>
        </p:txBody>
      </p:sp>
      <p:sp>
        <p:nvSpPr>
          <p:cNvPr id="2077" name="Text Box 29"/>
          <p:cNvSpPr txBox="1">
            <a:spLocks noChangeArrowheads="1"/>
          </p:cNvSpPr>
          <p:nvPr/>
        </p:nvSpPr>
        <p:spPr bwMode="auto">
          <a:xfrm>
            <a:off x="6629400" y="3505200"/>
            <a:ext cx="762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erre</a:t>
            </a:r>
          </a:p>
        </p:txBody>
      </p:sp>
      <p:sp>
        <p:nvSpPr>
          <p:cNvPr id="2078" name="Text Box 30"/>
          <p:cNvSpPr txBox="1">
            <a:spLocks noChangeArrowheads="1"/>
          </p:cNvSpPr>
          <p:nvPr/>
        </p:nvSpPr>
        <p:spPr bwMode="auto">
          <a:xfrm>
            <a:off x="6629400" y="3886200"/>
            <a:ext cx="762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ese</a:t>
            </a:r>
          </a:p>
        </p:txBody>
      </p:sp>
      <p:sp>
        <p:nvSpPr>
          <p:cNvPr id="2079" name="Text Box 31"/>
          <p:cNvSpPr txBox="1">
            <a:spLocks noChangeArrowheads="1"/>
          </p:cNvSpPr>
          <p:nvPr/>
        </p:nvSpPr>
        <p:spPr bwMode="auto">
          <a:xfrm>
            <a:off x="6705600" y="4191000"/>
            <a:ext cx="6858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te</a:t>
            </a:r>
          </a:p>
        </p:txBody>
      </p:sp>
      <p:sp>
        <p:nvSpPr>
          <p:cNvPr id="2080" name="Text Box 32"/>
          <p:cNvSpPr txBox="1">
            <a:spLocks noChangeArrowheads="1"/>
          </p:cNvSpPr>
          <p:nvPr/>
        </p:nvSpPr>
        <p:spPr bwMode="auto">
          <a:xfrm>
            <a:off x="6629400" y="4572000"/>
            <a:ext cx="762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u</a:t>
            </a:r>
          </a:p>
        </p:txBody>
      </p:sp>
      <p:sp>
        <p:nvSpPr>
          <p:cNvPr id="2081" name="Text Box 33"/>
          <p:cNvSpPr txBox="1">
            <a:spLocks noChangeArrowheads="1"/>
          </p:cNvSpPr>
          <p:nvPr/>
        </p:nvSpPr>
        <p:spPr bwMode="auto">
          <a:xfrm>
            <a:off x="6629400" y="4953000"/>
            <a:ext cx="762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ve</a:t>
            </a:r>
          </a:p>
        </p:txBody>
      </p:sp>
      <p:sp>
        <p:nvSpPr>
          <p:cNvPr id="2082" name="Text Box 34"/>
          <p:cNvSpPr txBox="1">
            <a:spLocks noChangeArrowheads="1"/>
          </p:cNvSpPr>
          <p:nvPr/>
        </p:nvSpPr>
        <p:spPr bwMode="auto">
          <a:xfrm>
            <a:off x="6324600" y="5364163"/>
            <a:ext cx="16002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doble ve</a:t>
            </a:r>
          </a:p>
        </p:txBody>
      </p:sp>
      <p:sp>
        <p:nvSpPr>
          <p:cNvPr id="2083" name="Text Box 35"/>
          <p:cNvSpPr txBox="1">
            <a:spLocks noChangeArrowheads="1"/>
          </p:cNvSpPr>
          <p:nvPr/>
        </p:nvSpPr>
        <p:spPr bwMode="auto">
          <a:xfrm>
            <a:off x="6553200" y="5715000"/>
            <a:ext cx="9906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equis</a:t>
            </a:r>
          </a:p>
        </p:txBody>
      </p:sp>
      <p:sp>
        <p:nvSpPr>
          <p:cNvPr id="2084" name="Text Box 36"/>
          <p:cNvSpPr txBox="1">
            <a:spLocks noChangeArrowheads="1"/>
          </p:cNvSpPr>
          <p:nvPr/>
        </p:nvSpPr>
        <p:spPr bwMode="auto">
          <a:xfrm>
            <a:off x="5943600" y="6096000"/>
            <a:ext cx="22860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i griega</a:t>
            </a:r>
          </a:p>
        </p:txBody>
      </p:sp>
      <p:sp>
        <p:nvSpPr>
          <p:cNvPr id="2085" name="Text Box 37"/>
          <p:cNvSpPr txBox="1">
            <a:spLocks noChangeArrowheads="1"/>
          </p:cNvSpPr>
          <p:nvPr/>
        </p:nvSpPr>
        <p:spPr bwMode="auto">
          <a:xfrm>
            <a:off x="6400800" y="6400800"/>
            <a:ext cx="13716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zeta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6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6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6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6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6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6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6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7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7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7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07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07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07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07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07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07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07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08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08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082"/>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08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084"/>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20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P spid="2057" grpId="0"/>
      <p:bldP spid="2058" grpId="0"/>
      <p:bldP spid="2059" grpId="0"/>
      <p:bldP spid="2060" grpId="0"/>
      <p:bldP spid="2061" grpId="0"/>
      <p:bldP spid="2062" grpId="0"/>
      <p:bldP spid="2063" grpId="0"/>
      <p:bldP spid="2064" grpId="0"/>
      <p:bldP spid="2065" grpId="0"/>
      <p:bldP spid="2066" grpId="0"/>
      <p:bldP spid="2067" grpId="0"/>
      <p:bldP spid="2068" grpId="0"/>
      <p:bldP spid="2069" grpId="0"/>
      <p:bldP spid="2070" grpId="0"/>
      <p:bldP spid="2071" grpId="0"/>
      <p:bldP spid="2072" grpId="0"/>
      <p:bldP spid="2073" grpId="0"/>
      <p:bldP spid="2074" grpId="0"/>
      <p:bldP spid="2075" grpId="0"/>
      <p:bldP spid="2076" grpId="0"/>
      <p:bldP spid="2077" grpId="0"/>
      <p:bldP spid="2078" grpId="0"/>
      <p:bldP spid="2079" grpId="0"/>
      <p:bldP spid="2080" grpId="0"/>
      <p:bldP spid="2081" grpId="0"/>
      <p:bldP spid="2082" grpId="0"/>
      <p:bldP spid="2083" grpId="0"/>
      <p:bldP spid="2084" grpId="0"/>
      <p:bldP spid="208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244</Words>
  <Application>Microsoft Office PowerPoint</Application>
  <PresentationFormat>On-screen Show (4:3)</PresentationFormat>
  <Paragraphs>89</Paragraphs>
  <Slides>3</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Arial</vt:lpstr>
      <vt:lpstr>Default Design</vt:lpstr>
      <vt:lpstr>El alfabeto</vt:lpstr>
      <vt:lpstr>Yo puedo…</vt:lpstr>
      <vt:lpstr>El alfabeto</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alfabeto</dc:title>
  <dc:creator>Sarah Malysz</dc:creator>
  <cp:lastModifiedBy>Malysz, Sarah</cp:lastModifiedBy>
  <cp:revision>18</cp:revision>
  <dcterms:created xsi:type="dcterms:W3CDTF">2012-01-26T00:43:05Z</dcterms:created>
  <dcterms:modified xsi:type="dcterms:W3CDTF">2015-09-10T15:10:21Z</dcterms:modified>
</cp:coreProperties>
</file>