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3" r:id="rId3"/>
    <p:sldId id="261" r:id="rId4"/>
    <p:sldId id="257" r:id="rId5"/>
    <p:sldId id="258" r:id="rId6"/>
    <p:sldId id="259" r:id="rId7"/>
    <p:sldId id="260"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72BE6FE-F481-46A6-A2A3-9DB1D1EF0E2D}" type="datetimeFigureOut">
              <a:rPr lang="en-US" smtClean="0"/>
              <a:pPr/>
              <a:t>10/21/2016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531E8C08-626D-4F2A-BACD-152A2995DF5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E8C08-626D-4F2A-BACD-152A2995DF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E8C08-626D-4F2A-BACD-152A2995DF5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E8C08-626D-4F2A-BACD-152A2995DF5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72BE6FE-F481-46A6-A2A3-9DB1D1EF0E2D}" type="datetimeFigureOut">
              <a:rPr lang="en-US" smtClean="0"/>
              <a:pPr/>
              <a:t>10/21/2016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531E8C08-626D-4F2A-BACD-152A2995DF5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E8C08-626D-4F2A-BACD-152A2995DF5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E8C08-626D-4F2A-BACD-152A2995DF5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E8C08-626D-4F2A-BACD-152A2995DF5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E8C08-626D-4F2A-BACD-152A2995DF5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E8C08-626D-4F2A-BACD-152A2995DF5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2BE6FE-F481-46A6-A2A3-9DB1D1EF0E2D}"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E8C08-626D-4F2A-BACD-152A2995DF5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72BE6FE-F481-46A6-A2A3-9DB1D1EF0E2D}" type="datetimeFigureOut">
              <a:rPr lang="en-US" smtClean="0"/>
              <a:pPr/>
              <a:t>10/21/2016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31E8C08-626D-4F2A-BACD-152A2995DF5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Cultura</a:t>
            </a:r>
            <a:r>
              <a:rPr lang="en-US" dirty="0" smtClean="0"/>
              <a:t>: La </a:t>
            </a:r>
            <a:r>
              <a:rPr lang="en-US" dirty="0" err="1" smtClean="0"/>
              <a:t>escuela</a:t>
            </a:r>
            <a:r>
              <a:rPr lang="en-US" dirty="0" smtClean="0"/>
              <a:t> en M</a:t>
            </a:r>
            <a:r>
              <a:rPr lang="en-US" dirty="0" smtClean="0">
                <a:latin typeface="Times New Roman"/>
                <a:cs typeface="Times New Roman"/>
              </a:rPr>
              <a:t>éxico</a:t>
            </a:r>
            <a:endParaRPr lang="en-US" dirty="0"/>
          </a:p>
        </p:txBody>
      </p:sp>
      <p:sp>
        <p:nvSpPr>
          <p:cNvPr id="3" name="Subtitle 2"/>
          <p:cNvSpPr>
            <a:spLocks noGrp="1"/>
          </p:cNvSpPr>
          <p:nvPr>
            <p:ph type="subTitle" idx="1"/>
          </p:nvPr>
        </p:nvSpPr>
        <p:spPr/>
        <p:txBody>
          <a:bodyPr/>
          <a:lstStyle/>
          <a:p>
            <a:r>
              <a:rPr lang="en-US" dirty="0" err="1" smtClean="0"/>
              <a:t>Lección</a:t>
            </a:r>
            <a:r>
              <a:rPr lang="en-US" dirty="0" smtClean="0"/>
              <a:t> 2: En la </a:t>
            </a:r>
            <a:r>
              <a:rPr lang="en-US" dirty="0" err="1" smtClean="0"/>
              <a:t>clase</a:t>
            </a:r>
            <a:endParaRPr lang="en-US" dirty="0"/>
          </a:p>
        </p:txBody>
      </p:sp>
    </p:spTree>
    <p:extLst>
      <p:ext uri="{BB962C8B-B14F-4D97-AF65-F5344CB8AC3E}">
        <p14:creationId xmlns:p14="http://schemas.microsoft.com/office/powerpoint/2010/main" val="3521917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a:t>
            </a:r>
            <a:r>
              <a:rPr lang="en-US" dirty="0" smtClean="0"/>
              <a:t> </a:t>
            </a:r>
            <a:r>
              <a:rPr lang="en-US" dirty="0" err="1" smtClean="0"/>
              <a:t>puedo</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I can…</a:t>
            </a:r>
          </a:p>
          <a:p>
            <a:pPr lvl="1"/>
            <a:r>
              <a:rPr lang="en-US" dirty="0" smtClean="0"/>
              <a:t>Describe schooling in Mexico</a:t>
            </a:r>
          </a:p>
          <a:p>
            <a:pPr lvl="2"/>
            <a:r>
              <a:rPr lang="en-US" dirty="0" smtClean="0"/>
              <a:t>Textbooks page </a:t>
            </a:r>
            <a:r>
              <a:rPr lang="en-US" dirty="0" smtClean="0"/>
              <a:t>48</a:t>
            </a:r>
            <a:endParaRPr lang="en-US" dirty="0" smtClean="0"/>
          </a:p>
        </p:txBody>
      </p:sp>
    </p:spTree>
    <p:extLst>
      <p:ext uri="{BB962C8B-B14F-4D97-AF65-F5344CB8AC3E}">
        <p14:creationId xmlns:p14="http://schemas.microsoft.com/office/powerpoint/2010/main" val="1432938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a:t>
            </a:r>
            <a:r>
              <a:rPr lang="en-US" dirty="0" smtClean="0"/>
              <a:t> </a:t>
            </a:r>
            <a:r>
              <a:rPr lang="en-US" dirty="0" err="1" smtClean="0"/>
              <a:t>puedo</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I can…</a:t>
            </a:r>
          </a:p>
          <a:p>
            <a:pPr lvl="1"/>
            <a:r>
              <a:rPr lang="en-US" dirty="0" smtClean="0"/>
              <a:t>Describe schooling in Mexico</a:t>
            </a:r>
          </a:p>
          <a:p>
            <a:pPr lvl="2"/>
            <a:r>
              <a:rPr lang="en-US" dirty="0" smtClean="0"/>
              <a:t>Textbooks page 48</a:t>
            </a:r>
          </a:p>
          <a:p>
            <a:pPr lvl="1"/>
            <a:r>
              <a:rPr lang="en-US" dirty="0" smtClean="0"/>
              <a:t>Use claim</a:t>
            </a:r>
            <a:r>
              <a:rPr lang="en-US" smtClean="0"/>
              <a:t>, evidence, </a:t>
            </a:r>
            <a:r>
              <a:rPr lang="en-US" dirty="0" smtClean="0"/>
              <a:t>and reasoning to support my opinions about the school system in Mexico as compared to schooling in </a:t>
            </a:r>
            <a:r>
              <a:rPr lang="en-US" smtClean="0"/>
              <a:t>the United States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 </a:t>
            </a:r>
            <a:r>
              <a:rPr lang="en-US" dirty="0" err="1" smtClean="0"/>
              <a:t>escuela</a:t>
            </a:r>
            <a:r>
              <a:rPr lang="en-US" dirty="0" smtClean="0"/>
              <a:t> en M</a:t>
            </a:r>
            <a:r>
              <a:rPr lang="en-US" dirty="0" smtClean="0">
                <a:latin typeface="Times New Roman"/>
                <a:cs typeface="Times New Roman"/>
              </a:rPr>
              <a:t>éxico</a:t>
            </a:r>
            <a:endParaRPr lang="en-US" dirty="0"/>
          </a:p>
        </p:txBody>
      </p:sp>
      <p:sp>
        <p:nvSpPr>
          <p:cNvPr id="4" name="AutoShape 2"/>
          <p:cNvSpPr>
            <a:spLocks noChangeArrowheads="1"/>
          </p:cNvSpPr>
          <p:nvPr/>
        </p:nvSpPr>
        <p:spPr bwMode="auto">
          <a:xfrm>
            <a:off x="990600" y="2066924"/>
            <a:ext cx="2590800" cy="1438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AutoShape 3"/>
          <p:cNvSpPr>
            <a:spLocks noChangeArrowheads="1"/>
          </p:cNvSpPr>
          <p:nvPr/>
        </p:nvSpPr>
        <p:spPr bwMode="auto">
          <a:xfrm rot="16200000">
            <a:off x="4435078" y="2314573"/>
            <a:ext cx="702469" cy="942975"/>
          </a:xfrm>
          <a:prstGeom prst="downArrow">
            <a:avLst>
              <a:gd name="adj1" fmla="val 50000"/>
              <a:gd name="adj2" fmla="val 375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6" name="AutoShape 4"/>
          <p:cNvSpPr>
            <a:spLocks noChangeArrowheads="1"/>
          </p:cNvSpPr>
          <p:nvPr/>
        </p:nvSpPr>
        <p:spPr bwMode="auto">
          <a:xfrm>
            <a:off x="5895975" y="1952625"/>
            <a:ext cx="2105025" cy="1797844"/>
          </a:xfrm>
          <a:prstGeom prst="octagon">
            <a:avLst>
              <a:gd name="adj" fmla="val 2928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AutoShape 2"/>
          <p:cNvSpPr>
            <a:spLocks noChangeArrowheads="1"/>
          </p:cNvSpPr>
          <p:nvPr/>
        </p:nvSpPr>
        <p:spPr bwMode="auto">
          <a:xfrm>
            <a:off x="990600" y="4412455"/>
            <a:ext cx="2590800" cy="1438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AutoShape 4"/>
          <p:cNvSpPr>
            <a:spLocks noChangeArrowheads="1"/>
          </p:cNvSpPr>
          <p:nvPr/>
        </p:nvSpPr>
        <p:spPr bwMode="auto">
          <a:xfrm>
            <a:off x="5895975" y="4083844"/>
            <a:ext cx="2105025" cy="2240756"/>
          </a:xfrm>
          <a:prstGeom prst="octagon">
            <a:avLst>
              <a:gd name="adj" fmla="val 2928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AutoShape 3"/>
          <p:cNvSpPr>
            <a:spLocks noChangeArrowheads="1"/>
          </p:cNvSpPr>
          <p:nvPr/>
        </p:nvSpPr>
        <p:spPr bwMode="auto">
          <a:xfrm rot="16200000">
            <a:off x="4435078" y="4739878"/>
            <a:ext cx="702469" cy="942975"/>
          </a:xfrm>
          <a:prstGeom prst="downArrow">
            <a:avLst>
              <a:gd name="adj1" fmla="val 50000"/>
              <a:gd name="adj2" fmla="val 375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10" name="AutoShape 3"/>
          <p:cNvSpPr>
            <a:spLocks noChangeArrowheads="1"/>
          </p:cNvSpPr>
          <p:nvPr/>
        </p:nvSpPr>
        <p:spPr bwMode="auto">
          <a:xfrm>
            <a:off x="1981200" y="3750469"/>
            <a:ext cx="702469" cy="484584"/>
          </a:xfrm>
          <a:prstGeom prst="downArrow">
            <a:avLst>
              <a:gd name="adj1" fmla="val 50000"/>
              <a:gd name="adj2" fmla="val 375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371600" y="2369403"/>
            <a:ext cx="1752600" cy="830997"/>
          </a:xfrm>
          <a:prstGeom prst="rect">
            <a:avLst/>
          </a:prstGeom>
          <a:noFill/>
        </p:spPr>
        <p:txBody>
          <a:bodyPr wrap="square" rtlCol="0">
            <a:spAutoFit/>
          </a:bodyPr>
          <a:lstStyle/>
          <a:p>
            <a:pPr algn="ctr"/>
            <a:r>
              <a:rPr lang="en-US" sz="2400" dirty="0" err="1" smtClean="0"/>
              <a:t>Escuela</a:t>
            </a:r>
            <a:r>
              <a:rPr lang="en-US" sz="2400" dirty="0" smtClean="0"/>
              <a:t> </a:t>
            </a:r>
            <a:r>
              <a:rPr lang="en-US" sz="2400" dirty="0" err="1"/>
              <a:t>p</a:t>
            </a:r>
            <a:r>
              <a:rPr lang="en-US" sz="2400" dirty="0" err="1" smtClean="0"/>
              <a:t>rimaria</a:t>
            </a:r>
            <a:endParaRPr lang="en-US" sz="2400" dirty="0"/>
          </a:p>
        </p:txBody>
      </p:sp>
      <p:sp>
        <p:nvSpPr>
          <p:cNvPr id="12" name="TextBox 11"/>
          <p:cNvSpPr txBox="1"/>
          <p:nvPr/>
        </p:nvSpPr>
        <p:spPr>
          <a:xfrm>
            <a:off x="6096000" y="2286000"/>
            <a:ext cx="1752600" cy="1200329"/>
          </a:xfrm>
          <a:prstGeom prst="rect">
            <a:avLst/>
          </a:prstGeom>
          <a:noFill/>
        </p:spPr>
        <p:txBody>
          <a:bodyPr wrap="square" rtlCol="0">
            <a:spAutoFit/>
          </a:bodyPr>
          <a:lstStyle/>
          <a:p>
            <a:pPr algn="ctr"/>
            <a:r>
              <a:rPr lang="en-US" sz="2400" dirty="0" smtClean="0"/>
              <a:t>6 years of primary school</a:t>
            </a:r>
            <a:endParaRPr lang="en-US" sz="2400" dirty="0"/>
          </a:p>
        </p:txBody>
      </p:sp>
      <p:sp>
        <p:nvSpPr>
          <p:cNvPr id="13" name="TextBox 12"/>
          <p:cNvSpPr txBox="1"/>
          <p:nvPr/>
        </p:nvSpPr>
        <p:spPr>
          <a:xfrm>
            <a:off x="1371600" y="4731603"/>
            <a:ext cx="1752600" cy="830997"/>
          </a:xfrm>
          <a:prstGeom prst="rect">
            <a:avLst/>
          </a:prstGeom>
          <a:noFill/>
        </p:spPr>
        <p:txBody>
          <a:bodyPr wrap="square" rtlCol="0">
            <a:spAutoFit/>
          </a:bodyPr>
          <a:lstStyle/>
          <a:p>
            <a:pPr algn="ctr"/>
            <a:r>
              <a:rPr lang="en-US" sz="2400" dirty="0" err="1" smtClean="0"/>
              <a:t>Escuela</a:t>
            </a:r>
            <a:r>
              <a:rPr lang="en-US" sz="2400" dirty="0" smtClean="0"/>
              <a:t> </a:t>
            </a:r>
            <a:r>
              <a:rPr lang="en-US" sz="2400" dirty="0" err="1" smtClean="0"/>
              <a:t>secundaria</a:t>
            </a:r>
            <a:endParaRPr lang="en-US" sz="2400" dirty="0"/>
          </a:p>
        </p:txBody>
      </p:sp>
      <p:sp>
        <p:nvSpPr>
          <p:cNvPr id="14" name="TextBox 13"/>
          <p:cNvSpPr txBox="1"/>
          <p:nvPr/>
        </p:nvSpPr>
        <p:spPr>
          <a:xfrm>
            <a:off x="6248400" y="4133671"/>
            <a:ext cx="1752600" cy="369332"/>
          </a:xfrm>
          <a:prstGeom prst="rect">
            <a:avLst/>
          </a:prstGeom>
          <a:noFill/>
        </p:spPr>
        <p:txBody>
          <a:bodyPr wrap="square" rtlCol="0">
            <a:spAutoFit/>
          </a:bodyPr>
          <a:lstStyle/>
          <a:p>
            <a:pPr marL="342900" indent="-342900">
              <a:buFontTx/>
              <a:buChar char="-"/>
            </a:pPr>
            <a:r>
              <a:rPr lang="en-US" dirty="0" smtClean="0"/>
              <a:t>3 grades</a:t>
            </a:r>
          </a:p>
        </p:txBody>
      </p:sp>
      <p:sp>
        <p:nvSpPr>
          <p:cNvPr id="15" name="TextBox 14"/>
          <p:cNvSpPr txBox="1"/>
          <p:nvPr/>
        </p:nvSpPr>
        <p:spPr>
          <a:xfrm>
            <a:off x="6019800" y="4450139"/>
            <a:ext cx="1752600" cy="369332"/>
          </a:xfrm>
          <a:prstGeom prst="rect">
            <a:avLst/>
          </a:prstGeom>
          <a:noFill/>
        </p:spPr>
        <p:txBody>
          <a:bodyPr wrap="square" rtlCol="0">
            <a:spAutoFit/>
          </a:bodyPr>
          <a:lstStyle/>
          <a:p>
            <a:pPr marL="342900" indent="-342900">
              <a:buFontTx/>
              <a:buChar char="-"/>
            </a:pPr>
            <a:r>
              <a:rPr lang="en-US" dirty="0" smtClean="0"/>
              <a:t>Ages 12-15</a:t>
            </a:r>
          </a:p>
        </p:txBody>
      </p:sp>
      <p:sp>
        <p:nvSpPr>
          <p:cNvPr id="16" name="TextBox 15"/>
          <p:cNvSpPr txBox="1"/>
          <p:nvPr/>
        </p:nvSpPr>
        <p:spPr>
          <a:xfrm>
            <a:off x="5867400" y="4743271"/>
            <a:ext cx="2209800" cy="1477328"/>
          </a:xfrm>
          <a:prstGeom prst="rect">
            <a:avLst/>
          </a:prstGeom>
          <a:noFill/>
        </p:spPr>
        <p:txBody>
          <a:bodyPr wrap="square" rtlCol="0">
            <a:spAutoFit/>
          </a:bodyPr>
          <a:lstStyle/>
          <a:p>
            <a:pPr marL="342900" indent="-342900">
              <a:buFontTx/>
              <a:buChar char="-"/>
            </a:pPr>
            <a:r>
              <a:rPr lang="en-US" dirty="0" smtClean="0"/>
              <a:t>Math, science, Spanish, foreign language (English or French), music, and more</a:t>
            </a:r>
            <a:endParaRPr lang="en-US" dirty="0"/>
          </a:p>
        </p:txBody>
      </p:sp>
    </p:spTree>
    <p:extLst>
      <p:ext uri="{BB962C8B-B14F-4D97-AF65-F5344CB8AC3E}">
        <p14:creationId xmlns:p14="http://schemas.microsoft.com/office/powerpoint/2010/main" val="397123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 </a:t>
            </a:r>
            <a:r>
              <a:rPr lang="en-US" dirty="0" err="1" smtClean="0"/>
              <a:t>escuela</a:t>
            </a:r>
            <a:r>
              <a:rPr lang="en-US" dirty="0" smtClean="0"/>
              <a:t> en M</a:t>
            </a:r>
            <a:r>
              <a:rPr lang="en-US" dirty="0" smtClean="0">
                <a:latin typeface="Times New Roman"/>
                <a:cs typeface="Times New Roman"/>
              </a:rPr>
              <a:t>éxico</a:t>
            </a:r>
            <a:endParaRPr lang="en-US" dirty="0"/>
          </a:p>
        </p:txBody>
      </p:sp>
      <p:sp>
        <p:nvSpPr>
          <p:cNvPr id="4" name="AutoShape 2"/>
          <p:cNvSpPr>
            <a:spLocks noChangeArrowheads="1"/>
          </p:cNvSpPr>
          <p:nvPr/>
        </p:nvSpPr>
        <p:spPr bwMode="auto">
          <a:xfrm>
            <a:off x="990600" y="2066924"/>
            <a:ext cx="2590800" cy="14382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AutoShape 3"/>
          <p:cNvSpPr>
            <a:spLocks noChangeArrowheads="1"/>
          </p:cNvSpPr>
          <p:nvPr/>
        </p:nvSpPr>
        <p:spPr bwMode="auto">
          <a:xfrm rot="16200000">
            <a:off x="4435078" y="2314573"/>
            <a:ext cx="702469" cy="942975"/>
          </a:xfrm>
          <a:prstGeom prst="downArrow">
            <a:avLst>
              <a:gd name="adj1" fmla="val 50000"/>
              <a:gd name="adj2" fmla="val 375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6" name="AutoShape 4"/>
          <p:cNvSpPr>
            <a:spLocks noChangeArrowheads="1"/>
          </p:cNvSpPr>
          <p:nvPr/>
        </p:nvSpPr>
        <p:spPr bwMode="auto">
          <a:xfrm>
            <a:off x="5895975" y="1952625"/>
            <a:ext cx="2105025" cy="1797844"/>
          </a:xfrm>
          <a:prstGeom prst="octagon">
            <a:avLst>
              <a:gd name="adj" fmla="val 2928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1219200" y="2514600"/>
            <a:ext cx="2133600" cy="461665"/>
          </a:xfrm>
          <a:prstGeom prst="rect">
            <a:avLst/>
          </a:prstGeom>
          <a:noFill/>
        </p:spPr>
        <p:txBody>
          <a:bodyPr wrap="square" rtlCol="0">
            <a:spAutoFit/>
          </a:bodyPr>
          <a:lstStyle/>
          <a:p>
            <a:pPr algn="ctr"/>
            <a:r>
              <a:rPr lang="en-US" sz="2400" dirty="0" err="1" smtClean="0"/>
              <a:t>Preparatoria</a:t>
            </a:r>
            <a:endParaRPr lang="en-US" sz="2400" dirty="0"/>
          </a:p>
        </p:txBody>
      </p:sp>
      <p:sp>
        <p:nvSpPr>
          <p:cNvPr id="12" name="TextBox 11"/>
          <p:cNvSpPr txBox="1"/>
          <p:nvPr/>
        </p:nvSpPr>
        <p:spPr>
          <a:xfrm>
            <a:off x="6172200" y="1981200"/>
            <a:ext cx="2133600" cy="923330"/>
          </a:xfrm>
          <a:prstGeom prst="rect">
            <a:avLst/>
          </a:prstGeom>
          <a:noFill/>
        </p:spPr>
        <p:txBody>
          <a:bodyPr wrap="square" rtlCol="0">
            <a:spAutoFit/>
          </a:bodyPr>
          <a:lstStyle/>
          <a:p>
            <a:pPr marL="342900" indent="-342900">
              <a:buFontTx/>
              <a:buChar char="-"/>
            </a:pPr>
            <a:r>
              <a:rPr lang="en-US" dirty="0" smtClean="0"/>
              <a:t>2-3 year programs of study</a:t>
            </a:r>
          </a:p>
        </p:txBody>
      </p:sp>
      <p:sp>
        <p:nvSpPr>
          <p:cNvPr id="9" name="TextBox 8"/>
          <p:cNvSpPr txBox="1"/>
          <p:nvPr/>
        </p:nvSpPr>
        <p:spPr>
          <a:xfrm>
            <a:off x="5867400" y="2858869"/>
            <a:ext cx="2133600" cy="646331"/>
          </a:xfrm>
          <a:prstGeom prst="rect">
            <a:avLst/>
          </a:prstGeom>
          <a:noFill/>
        </p:spPr>
        <p:txBody>
          <a:bodyPr wrap="square" rtlCol="0">
            <a:spAutoFit/>
          </a:bodyPr>
          <a:lstStyle/>
          <a:p>
            <a:pPr marL="342900" indent="-342900">
              <a:buFontTx/>
              <a:buChar char="-"/>
            </a:pPr>
            <a:r>
              <a:rPr lang="en-US" dirty="0" smtClean="0"/>
              <a:t>Specific courses for future career</a:t>
            </a:r>
            <a:endParaRPr lang="en-US" dirty="0"/>
          </a:p>
        </p:txBody>
      </p:sp>
    </p:spTree>
    <p:extLst>
      <p:ext uri="{BB962C8B-B14F-4D97-AF65-F5344CB8AC3E}">
        <p14:creationId xmlns:p14="http://schemas.microsoft.com/office/powerpoint/2010/main" val="221365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 </a:t>
            </a:r>
            <a:r>
              <a:rPr lang="en-US" dirty="0" err="1" smtClean="0"/>
              <a:t>escuela</a:t>
            </a:r>
            <a:r>
              <a:rPr lang="en-US" dirty="0" smtClean="0"/>
              <a:t> en M</a:t>
            </a:r>
            <a:r>
              <a:rPr lang="en-US" dirty="0" smtClean="0">
                <a:latin typeface="Times New Roman"/>
                <a:cs typeface="Times New Roman"/>
              </a:rPr>
              <a:t>éxico</a:t>
            </a:r>
            <a:endParaRPr lang="en-US" dirty="0"/>
          </a:p>
        </p:txBody>
      </p:sp>
      <p:sp>
        <p:nvSpPr>
          <p:cNvPr id="3" name="TextBox 2"/>
          <p:cNvSpPr txBox="1"/>
          <p:nvPr/>
        </p:nvSpPr>
        <p:spPr>
          <a:xfrm>
            <a:off x="2438400" y="1447800"/>
            <a:ext cx="3810000" cy="461665"/>
          </a:xfrm>
          <a:prstGeom prst="rect">
            <a:avLst/>
          </a:prstGeom>
          <a:noFill/>
        </p:spPr>
        <p:txBody>
          <a:bodyPr wrap="square" rtlCol="0">
            <a:spAutoFit/>
          </a:bodyPr>
          <a:lstStyle/>
          <a:p>
            <a:pPr algn="ctr"/>
            <a:r>
              <a:rPr lang="en-US" sz="2400" dirty="0" smtClean="0"/>
              <a:t>Planes de </a:t>
            </a:r>
            <a:r>
              <a:rPr lang="en-US" sz="2400" dirty="0" err="1" smtClean="0"/>
              <a:t>estudio</a:t>
            </a:r>
            <a:endParaRPr lang="en-US" sz="2400" dirty="0"/>
          </a:p>
        </p:txBody>
      </p:sp>
      <p:sp>
        <p:nvSpPr>
          <p:cNvPr id="6" name="AutoShape 4"/>
          <p:cNvSpPr>
            <a:spLocks noChangeArrowheads="1"/>
          </p:cNvSpPr>
          <p:nvPr/>
        </p:nvSpPr>
        <p:spPr bwMode="auto">
          <a:xfrm rot="1313752">
            <a:off x="3594143" y="2092010"/>
            <a:ext cx="347663" cy="837729"/>
          </a:xfrm>
          <a:prstGeom prst="downArrow">
            <a:avLst>
              <a:gd name="adj1" fmla="val 50000"/>
              <a:gd name="adj2" fmla="val 625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7" name="AutoShape 5"/>
          <p:cNvSpPr>
            <a:spLocks noChangeArrowheads="1"/>
          </p:cNvSpPr>
          <p:nvPr/>
        </p:nvSpPr>
        <p:spPr bwMode="auto">
          <a:xfrm rot="-1661393">
            <a:off x="4887804" y="2090207"/>
            <a:ext cx="347663" cy="837729"/>
          </a:xfrm>
          <a:prstGeom prst="downArrow">
            <a:avLst>
              <a:gd name="adj1" fmla="val 50000"/>
              <a:gd name="adj2" fmla="val 625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8" name="AutoShape 6"/>
          <p:cNvSpPr>
            <a:spLocks noChangeArrowheads="1"/>
          </p:cNvSpPr>
          <p:nvPr/>
        </p:nvSpPr>
        <p:spPr bwMode="auto">
          <a:xfrm>
            <a:off x="1371600" y="3140288"/>
            <a:ext cx="2781296" cy="196511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AutoShape 7"/>
          <p:cNvSpPr>
            <a:spLocks noChangeArrowheads="1"/>
          </p:cNvSpPr>
          <p:nvPr/>
        </p:nvSpPr>
        <p:spPr bwMode="auto">
          <a:xfrm>
            <a:off x="4838704" y="3140288"/>
            <a:ext cx="2781296" cy="196511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AutoShape 8"/>
          <p:cNvSpPr>
            <a:spLocks noChangeArrowheads="1"/>
          </p:cNvSpPr>
          <p:nvPr/>
        </p:nvSpPr>
        <p:spPr bwMode="auto">
          <a:xfrm>
            <a:off x="457200" y="3902288"/>
            <a:ext cx="695324" cy="1736512"/>
          </a:xfrm>
          <a:prstGeom prst="curvedRightArrow">
            <a:avLst>
              <a:gd name="adj1" fmla="val 22083"/>
              <a:gd name="adj2" fmla="val 67083"/>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Text Box 9"/>
          <p:cNvSpPr txBox="1">
            <a:spLocks noChangeArrowheads="1"/>
          </p:cNvSpPr>
          <p:nvPr/>
        </p:nvSpPr>
        <p:spPr bwMode="auto">
          <a:xfrm>
            <a:off x="1295400" y="5212363"/>
            <a:ext cx="1543048" cy="5026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altLang="en-US" sz="2400" b="0" i="0" u="none" strike="noStrike" cap="none" normalizeH="0" baseline="0" dirty="0" smtClean="0">
                <a:ln>
                  <a:noFill/>
                </a:ln>
                <a:solidFill>
                  <a:schemeClr val="tx1"/>
                </a:solidFill>
                <a:effectLst/>
                <a:latin typeface="Calibri" pitchFamily="34" charset="0"/>
                <a:cs typeface="Arial" pitchFamily="34" charset="0"/>
              </a:rPr>
              <a:t>¡Trabajar!</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AutoShape 10"/>
          <p:cNvSpPr>
            <a:spLocks noChangeArrowheads="1"/>
          </p:cNvSpPr>
          <p:nvPr/>
        </p:nvSpPr>
        <p:spPr bwMode="auto">
          <a:xfrm>
            <a:off x="7915276" y="3886200"/>
            <a:ext cx="695324" cy="1676400"/>
          </a:xfrm>
          <a:prstGeom prst="curvedLeftArrow">
            <a:avLst>
              <a:gd name="adj1" fmla="val 20625"/>
              <a:gd name="adj2" fmla="val 65625"/>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Text Box 11"/>
          <p:cNvSpPr txBox="1">
            <a:spLocks noChangeArrowheads="1"/>
          </p:cNvSpPr>
          <p:nvPr/>
        </p:nvSpPr>
        <p:spPr bwMode="auto">
          <a:xfrm>
            <a:off x="5686428" y="5181600"/>
            <a:ext cx="2085972" cy="5026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altLang="en-US" sz="2400" b="0" i="0" u="none" strike="noStrike" cap="none" normalizeH="0" baseline="0" dirty="0" smtClean="0">
                <a:ln>
                  <a:noFill/>
                </a:ln>
                <a:solidFill>
                  <a:schemeClr val="tx1"/>
                </a:solidFill>
                <a:effectLst/>
                <a:latin typeface="Calibri" pitchFamily="34" charset="0"/>
                <a:cs typeface="Arial" pitchFamily="34" charset="0"/>
              </a:rPr>
              <a:t>La universidad</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Box 13"/>
          <p:cNvSpPr txBox="1"/>
          <p:nvPr/>
        </p:nvSpPr>
        <p:spPr>
          <a:xfrm>
            <a:off x="1600200" y="3124200"/>
            <a:ext cx="2362200" cy="830997"/>
          </a:xfrm>
          <a:prstGeom prst="rect">
            <a:avLst/>
          </a:prstGeom>
          <a:noFill/>
        </p:spPr>
        <p:txBody>
          <a:bodyPr wrap="square" rtlCol="0">
            <a:spAutoFit/>
          </a:bodyPr>
          <a:lstStyle/>
          <a:p>
            <a:pPr algn="ctr"/>
            <a:r>
              <a:rPr lang="en-US" sz="2400" dirty="0" err="1" smtClean="0"/>
              <a:t>Bachilleratos</a:t>
            </a:r>
            <a:r>
              <a:rPr lang="en-US" sz="2400" dirty="0" smtClean="0"/>
              <a:t> </a:t>
            </a:r>
            <a:r>
              <a:rPr lang="en-US" sz="2400" dirty="0" err="1" smtClean="0"/>
              <a:t>terminales</a:t>
            </a:r>
            <a:endParaRPr lang="en-US" sz="2400" dirty="0"/>
          </a:p>
        </p:txBody>
      </p:sp>
      <p:sp>
        <p:nvSpPr>
          <p:cNvPr id="15" name="TextBox 14"/>
          <p:cNvSpPr txBox="1"/>
          <p:nvPr/>
        </p:nvSpPr>
        <p:spPr>
          <a:xfrm>
            <a:off x="1752600" y="3962400"/>
            <a:ext cx="2362200" cy="646331"/>
          </a:xfrm>
          <a:prstGeom prst="rect">
            <a:avLst/>
          </a:prstGeom>
          <a:noFill/>
        </p:spPr>
        <p:txBody>
          <a:bodyPr wrap="square" rtlCol="0">
            <a:spAutoFit/>
          </a:bodyPr>
          <a:lstStyle/>
          <a:p>
            <a:r>
              <a:rPr lang="en-US" dirty="0" smtClean="0"/>
              <a:t>Ex: Agriculture and fishing, commerce</a:t>
            </a:r>
            <a:endParaRPr lang="en-US" dirty="0"/>
          </a:p>
        </p:txBody>
      </p:sp>
      <p:sp>
        <p:nvSpPr>
          <p:cNvPr id="16" name="TextBox 15"/>
          <p:cNvSpPr txBox="1"/>
          <p:nvPr/>
        </p:nvSpPr>
        <p:spPr>
          <a:xfrm>
            <a:off x="1752600" y="4659868"/>
            <a:ext cx="2514600" cy="369332"/>
          </a:xfrm>
          <a:prstGeom prst="rect">
            <a:avLst/>
          </a:prstGeom>
          <a:noFill/>
        </p:spPr>
        <p:txBody>
          <a:bodyPr wrap="square" rtlCol="0">
            <a:spAutoFit/>
          </a:bodyPr>
          <a:lstStyle/>
          <a:p>
            <a:r>
              <a:rPr lang="en-US" dirty="0" smtClean="0"/>
              <a:t>Do not go to university</a:t>
            </a:r>
            <a:endParaRPr lang="en-US" dirty="0"/>
          </a:p>
        </p:txBody>
      </p:sp>
      <p:sp>
        <p:nvSpPr>
          <p:cNvPr id="17" name="TextBox 16"/>
          <p:cNvSpPr txBox="1"/>
          <p:nvPr/>
        </p:nvSpPr>
        <p:spPr>
          <a:xfrm>
            <a:off x="5061635" y="3131403"/>
            <a:ext cx="2329765" cy="830997"/>
          </a:xfrm>
          <a:prstGeom prst="rect">
            <a:avLst/>
          </a:prstGeom>
          <a:noFill/>
        </p:spPr>
        <p:txBody>
          <a:bodyPr wrap="square" rtlCol="0">
            <a:spAutoFit/>
          </a:bodyPr>
          <a:lstStyle/>
          <a:p>
            <a:pPr algn="ctr"/>
            <a:r>
              <a:rPr lang="en-US" sz="2400" dirty="0" smtClean="0"/>
              <a:t>Carrera </a:t>
            </a:r>
            <a:r>
              <a:rPr lang="en-US" sz="2400" dirty="0" err="1" smtClean="0"/>
              <a:t>universitaria</a:t>
            </a:r>
            <a:endParaRPr lang="en-US" sz="2400" dirty="0"/>
          </a:p>
        </p:txBody>
      </p:sp>
      <p:sp>
        <p:nvSpPr>
          <p:cNvPr id="18" name="TextBox 17"/>
          <p:cNvSpPr txBox="1"/>
          <p:nvPr/>
        </p:nvSpPr>
        <p:spPr>
          <a:xfrm>
            <a:off x="5105400" y="4038600"/>
            <a:ext cx="2514600" cy="1200329"/>
          </a:xfrm>
          <a:prstGeom prst="rect">
            <a:avLst/>
          </a:prstGeom>
          <a:noFill/>
        </p:spPr>
        <p:txBody>
          <a:bodyPr wrap="square" rtlCol="0">
            <a:spAutoFit/>
          </a:bodyPr>
          <a:lstStyle/>
          <a:p>
            <a:r>
              <a:rPr lang="en-US" dirty="0" smtClean="0"/>
              <a:t>Ex: biological sciences, economic and banking sciences, music and art</a:t>
            </a:r>
            <a:endParaRPr lang="en-US" dirty="0"/>
          </a:p>
        </p:txBody>
      </p:sp>
    </p:spTree>
    <p:extLst>
      <p:ext uri="{BB962C8B-B14F-4D97-AF65-F5344CB8AC3E}">
        <p14:creationId xmlns:p14="http://schemas.microsoft.com/office/powerpoint/2010/main" val="75673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Cierto</a:t>
            </a:r>
            <a:r>
              <a:rPr lang="en-US" dirty="0" smtClean="0"/>
              <a:t> o </a:t>
            </a:r>
            <a:r>
              <a:rPr lang="en-US" dirty="0" err="1" smtClean="0"/>
              <a:t>falso</a:t>
            </a:r>
            <a:r>
              <a:rPr lang="en-US" dirty="0" smtClean="0"/>
              <a:t>?</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High schools in Mexico are specialized in certain areas of study.</a:t>
            </a:r>
          </a:p>
          <a:p>
            <a:pPr marL="514350" indent="-514350">
              <a:buFont typeface="+mj-lt"/>
              <a:buAutoNum type="arabicPeriod"/>
            </a:pPr>
            <a:r>
              <a:rPr lang="en-US" dirty="0" smtClean="0"/>
              <a:t>The length of high school </a:t>
            </a:r>
            <a:r>
              <a:rPr lang="en-US" i="1" dirty="0" smtClean="0"/>
              <a:t>planes de </a:t>
            </a:r>
            <a:r>
              <a:rPr lang="en-US" i="1" dirty="0" err="1" smtClean="0"/>
              <a:t>estudio</a:t>
            </a:r>
            <a:r>
              <a:rPr lang="en-US" i="1" dirty="0" smtClean="0"/>
              <a:t> </a:t>
            </a:r>
            <a:r>
              <a:rPr lang="en-US" dirty="0" smtClean="0"/>
              <a:t>in Mexico varies between two and three years.</a:t>
            </a:r>
          </a:p>
          <a:p>
            <a:pPr marL="514350" indent="-514350">
              <a:buFont typeface="+mj-lt"/>
              <a:buAutoNum type="arabicPeriod"/>
            </a:pPr>
            <a:r>
              <a:rPr lang="en-US" dirty="0" smtClean="0"/>
              <a:t>All students in Mexico complete university studies.</a:t>
            </a:r>
            <a:endParaRPr lang="en-US" dirty="0"/>
          </a:p>
        </p:txBody>
      </p:sp>
      <p:sp>
        <p:nvSpPr>
          <p:cNvPr id="4" name="Content Placeholder 3"/>
          <p:cNvSpPr>
            <a:spLocks noGrp="1"/>
          </p:cNvSpPr>
          <p:nvPr>
            <p:ph sz="quarter" idx="2"/>
          </p:nvPr>
        </p:nvSpPr>
        <p:spPr/>
        <p:txBody>
          <a:bodyPr>
            <a:normAutofit/>
          </a:bodyPr>
          <a:lstStyle/>
          <a:p>
            <a:endParaRPr lang="en-US" dirty="0" smtClean="0"/>
          </a:p>
          <a:p>
            <a:r>
              <a:rPr lang="en-US" dirty="0" err="1" smtClean="0"/>
              <a:t>Cierto</a:t>
            </a:r>
            <a:endParaRPr lang="en-US" dirty="0" smtClean="0"/>
          </a:p>
          <a:p>
            <a:endParaRPr lang="en-US" dirty="0"/>
          </a:p>
          <a:p>
            <a:pPr marL="0" indent="0">
              <a:buNone/>
            </a:pPr>
            <a:endParaRPr lang="en-US" dirty="0"/>
          </a:p>
          <a:p>
            <a:r>
              <a:rPr lang="en-US" dirty="0" err="1" smtClean="0"/>
              <a:t>Cierto</a:t>
            </a:r>
            <a:endParaRPr lang="en-US" dirty="0" smtClean="0"/>
          </a:p>
          <a:p>
            <a:endParaRPr lang="en-US" dirty="0"/>
          </a:p>
          <a:p>
            <a:endParaRPr lang="en-US" dirty="0" smtClean="0"/>
          </a:p>
          <a:p>
            <a:endParaRPr lang="en-US" dirty="0"/>
          </a:p>
          <a:p>
            <a:r>
              <a:rPr lang="en-US" dirty="0" err="1" smtClean="0"/>
              <a:t>Falso</a:t>
            </a:r>
            <a:endParaRPr lang="en-US" dirty="0"/>
          </a:p>
        </p:txBody>
      </p:sp>
    </p:spTree>
    <p:extLst>
      <p:ext uri="{BB962C8B-B14F-4D97-AF65-F5344CB8AC3E}">
        <p14:creationId xmlns:p14="http://schemas.microsoft.com/office/powerpoint/2010/main" val="310176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Claim, Evidence, and Reasoning</a:t>
            </a:r>
            <a:endParaRPr lang="en-US" dirty="0"/>
          </a:p>
        </p:txBody>
      </p:sp>
      <p:sp>
        <p:nvSpPr>
          <p:cNvPr id="6" name="Content Placeholder 5"/>
          <p:cNvSpPr>
            <a:spLocks noGrp="1"/>
          </p:cNvSpPr>
          <p:nvPr>
            <p:ph sz="quarter" idx="1"/>
          </p:nvPr>
        </p:nvSpPr>
        <p:spPr/>
        <p:txBody>
          <a:bodyPr>
            <a:normAutofit fontScale="92500" lnSpcReduction="20000"/>
          </a:bodyPr>
          <a:lstStyle/>
          <a:p>
            <a:r>
              <a:rPr lang="en-US" dirty="0" smtClean="0"/>
              <a:t>Evidence</a:t>
            </a:r>
          </a:p>
          <a:p>
            <a:pPr lvl="1"/>
            <a:r>
              <a:rPr lang="en-US" dirty="0" smtClean="0"/>
              <a:t>In Mexico, students are tracked early in their educational career. They take specific classes that will either prepare them for college or for the workforce. In the United States, all students are given the same educational opportunities, regardless of whether they decide to go to college or get a job immediately after high school. </a:t>
            </a:r>
          </a:p>
          <a:p>
            <a:r>
              <a:rPr lang="en-US" dirty="0"/>
              <a:t>Claim</a:t>
            </a:r>
          </a:p>
          <a:p>
            <a:pPr lvl="1"/>
            <a:r>
              <a:rPr lang="en-US" b="1" dirty="0" smtClean="0"/>
              <a:t>Which educational system to do you think is best, specialized programs of study (as in Mexico) or a general education program for all students (as in the U.S.)?</a:t>
            </a:r>
            <a:endParaRPr lang="en-US" dirty="0" smtClean="0"/>
          </a:p>
          <a:p>
            <a:pPr lvl="2"/>
            <a:r>
              <a:rPr lang="en-US" dirty="0" smtClean="0"/>
              <a:t>What do you think? Write your opinion- Do NOT explain it yet!</a:t>
            </a:r>
          </a:p>
          <a:p>
            <a:r>
              <a:rPr lang="en-US" dirty="0" smtClean="0"/>
              <a:t>Reasoning</a:t>
            </a:r>
          </a:p>
          <a:p>
            <a:pPr lvl="1"/>
            <a:r>
              <a:rPr lang="en-US" dirty="0" smtClean="0"/>
              <a:t>Explain in at least three sentences why your claim makes sense. Use your evidence to support your opinion.</a:t>
            </a:r>
          </a:p>
          <a:p>
            <a:pPr lvl="2"/>
            <a:r>
              <a:rPr lang="en-US" dirty="0" smtClean="0"/>
              <a:t>You may include your thoughts on the age of students, whether or not it is beneficial to decide careers early, </a:t>
            </a:r>
            <a:r>
              <a:rPr lang="en-US" smtClean="0"/>
              <a:t>opportunities lost </a:t>
            </a:r>
            <a:r>
              <a:rPr lang="en-US" dirty="0" smtClean="0"/>
              <a:t>or provided, etc.</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76</TotalTime>
  <Words>363</Words>
  <Application>Microsoft Office PowerPoint</Application>
  <PresentationFormat>On-screen Show (4:3)</PresentationFormat>
  <Paragraphs>53</Paragraphs>
  <Slides>8</Slides>
  <Notes>0</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Bookman Old Style</vt:lpstr>
      <vt:lpstr>Calibri</vt:lpstr>
      <vt:lpstr>Gill Sans MT</vt:lpstr>
      <vt:lpstr>Times New Roman</vt:lpstr>
      <vt:lpstr>Wingdings</vt:lpstr>
      <vt:lpstr>Wingdings 3</vt:lpstr>
      <vt:lpstr>Origin</vt:lpstr>
      <vt:lpstr>Cultura: La escuela en México</vt:lpstr>
      <vt:lpstr>Yo puedo…</vt:lpstr>
      <vt:lpstr>Yo puedo…</vt:lpstr>
      <vt:lpstr>La escuela en México</vt:lpstr>
      <vt:lpstr>La escuela en México</vt:lpstr>
      <vt:lpstr>La escuela en México</vt:lpstr>
      <vt:lpstr>¿Cierto o falso?</vt:lpstr>
      <vt:lpstr>Claim, Evidence, and Reasoning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 La escuela en México</dc:title>
  <dc:creator>Sarah Malysz</dc:creator>
  <cp:lastModifiedBy>Malysz, Sarah</cp:lastModifiedBy>
  <cp:revision>17</cp:revision>
  <dcterms:created xsi:type="dcterms:W3CDTF">2013-11-07T01:36:51Z</dcterms:created>
  <dcterms:modified xsi:type="dcterms:W3CDTF">2016-10-21T19:05:56Z</dcterms:modified>
</cp:coreProperties>
</file>