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9"/>
  </p:handoutMasterIdLst>
  <p:sldIdLst>
    <p:sldId id="256" r:id="rId2"/>
    <p:sldId id="260" r:id="rId3"/>
    <p:sldId id="257" r:id="rId4"/>
    <p:sldId id="258" r:id="rId5"/>
    <p:sldId id="262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6FC3B-A203-4796-AA9F-E5B941EA6D4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73948-F6A8-48FC-BD72-C92180D061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F7F5-B586-4389-917A-83783449CB4F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61690BA-684D-442E-8B73-FD15984A7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F7F5-B586-4389-917A-83783449CB4F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690BA-684D-442E-8B73-FD15984A7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F7F5-B586-4389-917A-83783449CB4F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690BA-684D-442E-8B73-FD15984A7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F7F5-B586-4389-917A-83783449CB4F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690BA-684D-442E-8B73-FD15984A7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F7F5-B586-4389-917A-83783449CB4F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1690BA-684D-442E-8B73-FD15984A7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F7F5-B586-4389-917A-83783449CB4F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690BA-684D-442E-8B73-FD15984A7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F7F5-B586-4389-917A-83783449CB4F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690BA-684D-442E-8B73-FD15984A7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F7F5-B586-4389-917A-83783449CB4F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690BA-684D-442E-8B73-FD15984A7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F7F5-B586-4389-917A-83783449CB4F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690BA-684D-442E-8B73-FD15984A7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F7F5-B586-4389-917A-83783449CB4F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690BA-684D-442E-8B73-FD15984A7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F7F5-B586-4389-917A-83783449CB4F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61690BA-684D-442E-8B73-FD15984A7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128F7F5-B586-4389-917A-83783449CB4F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A61690BA-684D-442E-8B73-FD15984A7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Cultura</a:t>
            </a:r>
            <a:r>
              <a:rPr lang="en-US" sz="4800" dirty="0" smtClean="0"/>
              <a:t>:</a:t>
            </a:r>
            <a:br>
              <a:rPr lang="en-US" sz="4800" dirty="0" smtClean="0"/>
            </a:br>
            <a:r>
              <a:rPr lang="en-US" sz="4800" dirty="0" smtClean="0"/>
              <a:t>¿</a:t>
            </a:r>
            <a:r>
              <a:rPr lang="en-US" sz="4800" dirty="0" err="1" smtClean="0"/>
              <a:t>Cómo</a:t>
            </a:r>
            <a:r>
              <a:rPr lang="en-US" sz="4800" dirty="0" smtClean="0"/>
              <a:t> </a:t>
            </a:r>
            <a:r>
              <a:rPr lang="en-US" sz="4800" dirty="0" err="1" smtClean="0"/>
              <a:t>te</a:t>
            </a:r>
            <a:r>
              <a:rPr lang="en-US" sz="4800" dirty="0" smtClean="0"/>
              <a:t> llamas?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Lección</a:t>
            </a:r>
            <a:r>
              <a:rPr lang="en-US" dirty="0" smtClean="0"/>
              <a:t> </a:t>
            </a:r>
            <a:r>
              <a:rPr lang="en-US" dirty="0" smtClean="0"/>
              <a:t>5: </a:t>
            </a:r>
            <a:r>
              <a:rPr lang="en-US" dirty="0" smtClean="0"/>
              <a:t>La </a:t>
            </a:r>
            <a:r>
              <a:rPr lang="en-US" dirty="0" err="1" smtClean="0"/>
              <a:t>familia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80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puedo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 can…</a:t>
            </a:r>
          </a:p>
          <a:p>
            <a:pPr marL="800100" lvl="1" indent="-342900"/>
            <a:r>
              <a:rPr lang="en-US" dirty="0" smtClean="0"/>
              <a:t>Explain the traditions of surnames in Spanish-speaking countries</a:t>
            </a:r>
          </a:p>
          <a:p>
            <a:pPr marL="1485900" lvl="2" indent="-342900"/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necesitan</a:t>
            </a:r>
            <a:r>
              <a:rPr lang="en-US" dirty="0" smtClean="0"/>
              <a:t> los </a:t>
            </a:r>
            <a:r>
              <a:rPr lang="en-US" dirty="0" err="1" smtClean="0"/>
              <a:t>libros</a:t>
            </a:r>
            <a:r>
              <a:rPr lang="en-US" dirty="0" smtClean="0"/>
              <a:t> de </a:t>
            </a:r>
            <a:r>
              <a:rPr lang="en-US" dirty="0" err="1" smtClean="0"/>
              <a:t>español</a:t>
            </a:r>
            <a:r>
              <a:rPr lang="en-US" dirty="0" smtClean="0"/>
              <a:t> en la </a:t>
            </a:r>
            <a:r>
              <a:rPr lang="en-US" dirty="0" err="1" smtClean="0"/>
              <a:t>página</a:t>
            </a:r>
            <a:r>
              <a:rPr lang="en-US" dirty="0" smtClean="0"/>
              <a:t> 86</a:t>
            </a:r>
          </a:p>
          <a:p>
            <a:pPr marL="1485900" lvl="2" indent="-342900"/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Success Criteria: </a:t>
            </a:r>
            <a:endParaRPr lang="en-US" b="0" dirty="0" smtClean="0"/>
          </a:p>
          <a:p>
            <a:pPr marL="800100" lvl="1" indent="-342900"/>
            <a:r>
              <a:rPr lang="en-US" b="0" dirty="0" smtClean="0"/>
              <a:t>Identify the components of the </a:t>
            </a:r>
            <a:r>
              <a:rPr lang="en-US" b="0" dirty="0"/>
              <a:t>double </a:t>
            </a:r>
            <a:r>
              <a:rPr lang="en-US" b="0" dirty="0" err="1"/>
              <a:t>apellido</a:t>
            </a:r>
            <a:r>
              <a:rPr lang="en-US" b="0" dirty="0"/>
              <a:t> and </a:t>
            </a:r>
            <a:r>
              <a:rPr lang="en-US" b="0" dirty="0" smtClean="0"/>
              <a:t>practice forming a double last name </a:t>
            </a:r>
            <a:r>
              <a:rPr lang="en-US" b="0" dirty="0"/>
              <a:t>with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7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Te llamas?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Los </a:t>
            </a:r>
            <a:r>
              <a:rPr lang="en-US" sz="2400" dirty="0" err="1" smtClean="0"/>
              <a:t>nombres</a:t>
            </a:r>
            <a:endParaRPr lang="en-US" sz="2400" dirty="0" smtClean="0"/>
          </a:p>
          <a:p>
            <a:pPr marL="800100" lvl="1" indent="-342900"/>
            <a:r>
              <a:rPr lang="en-US" sz="2400" dirty="0" smtClean="0"/>
              <a:t>El </a:t>
            </a:r>
            <a:r>
              <a:rPr lang="en-US" sz="2400" dirty="0" err="1" smtClean="0"/>
              <a:t>nombre</a:t>
            </a:r>
            <a:endParaRPr lang="en-US" sz="2400" dirty="0" smtClean="0"/>
          </a:p>
          <a:p>
            <a:pPr marL="800100" lvl="1" indent="-342900"/>
            <a:r>
              <a:rPr lang="en-US" sz="2400" dirty="0" smtClean="0"/>
              <a:t>El </a:t>
            </a:r>
            <a:r>
              <a:rPr lang="en-US" sz="2400" dirty="0" err="1" smtClean="0"/>
              <a:t>apellido</a:t>
            </a:r>
            <a:endParaRPr lang="en-US" sz="2400" dirty="0" smtClean="0"/>
          </a:p>
          <a:p>
            <a:pPr lvl="1" indent="0">
              <a:buNone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Doble</a:t>
            </a:r>
            <a:r>
              <a:rPr lang="en-US" sz="2400" dirty="0" smtClean="0"/>
              <a:t> </a:t>
            </a:r>
            <a:r>
              <a:rPr lang="en-US" sz="2400" dirty="0" err="1" smtClean="0"/>
              <a:t>apellido</a:t>
            </a:r>
            <a:endParaRPr lang="en-US" sz="2400" dirty="0" smtClean="0"/>
          </a:p>
          <a:p>
            <a:pPr marL="800100" lvl="1" indent="-342900"/>
            <a:r>
              <a:rPr lang="en-US" sz="2400" dirty="0" smtClean="0"/>
              <a:t>El </a:t>
            </a:r>
            <a:r>
              <a:rPr lang="en-US" sz="2400" dirty="0" err="1" smtClean="0"/>
              <a:t>apellido</a:t>
            </a:r>
            <a:r>
              <a:rPr lang="en-US" sz="2400" dirty="0" smtClean="0"/>
              <a:t> </a:t>
            </a:r>
            <a:r>
              <a:rPr lang="en-US" sz="2400" dirty="0" err="1" smtClean="0"/>
              <a:t>paterno</a:t>
            </a:r>
            <a:endParaRPr lang="en-US" sz="2400" dirty="0" smtClean="0"/>
          </a:p>
          <a:p>
            <a:pPr marL="800100" lvl="1" indent="-342900"/>
            <a:endParaRPr lang="en-US" sz="2400" dirty="0" smtClean="0"/>
          </a:p>
          <a:p>
            <a:pPr marL="800100" lvl="1" indent="-342900"/>
            <a:r>
              <a:rPr lang="en-US" sz="2400" dirty="0" smtClean="0"/>
              <a:t>El </a:t>
            </a:r>
            <a:r>
              <a:rPr lang="en-US" sz="2400" dirty="0" err="1" smtClean="0"/>
              <a:t>apellido</a:t>
            </a:r>
            <a:r>
              <a:rPr lang="en-US" sz="2400" dirty="0" smtClean="0"/>
              <a:t> </a:t>
            </a:r>
            <a:r>
              <a:rPr lang="en-US" sz="2400" dirty="0" err="1" smtClean="0"/>
              <a:t>materno</a:t>
            </a:r>
            <a:endParaRPr lang="en-US" sz="2400" dirty="0" smtClean="0"/>
          </a:p>
          <a:p>
            <a:r>
              <a:rPr lang="en-US" dirty="0"/>
              <a:t>	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2281535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The name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27387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The last name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35814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The tradition of using two last names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4110335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Last name from father; first last name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49530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Last name from mother; second last name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50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llamas?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Ejemplo</a:t>
            </a:r>
            <a:r>
              <a:rPr lang="en-US" sz="2400" dirty="0" smtClean="0"/>
              <a:t>:</a:t>
            </a:r>
            <a:endParaRPr lang="en-US" sz="2400" dirty="0"/>
          </a:p>
          <a:p>
            <a:pPr algn="ctr"/>
            <a:r>
              <a:rPr lang="en-US" sz="2400" dirty="0" smtClean="0"/>
              <a:t>Juan </a:t>
            </a:r>
            <a:r>
              <a:rPr lang="en-US" sz="2400" dirty="0" err="1" smtClean="0"/>
              <a:t>Martínez</a:t>
            </a:r>
            <a:r>
              <a:rPr lang="en-US" sz="2400" dirty="0" smtClean="0"/>
              <a:t> Velasco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___________________	__________________</a:t>
            </a:r>
          </a:p>
          <a:p>
            <a:endParaRPr lang="en-US" sz="2400" dirty="0" smtClean="0"/>
          </a:p>
          <a:p>
            <a:r>
              <a:rPr lang="en-US" sz="2400" dirty="0" smtClean="0"/>
              <a:t>Variations- </a:t>
            </a:r>
            <a:r>
              <a:rPr lang="en-US" sz="2400" b="0" dirty="0" smtClean="0"/>
              <a:t>use </a:t>
            </a:r>
            <a:r>
              <a:rPr lang="en-US" sz="2400" b="0" i="1" dirty="0" smtClean="0"/>
              <a:t>de</a:t>
            </a:r>
            <a:r>
              <a:rPr lang="en-US" sz="2400" b="0" dirty="0" smtClean="0"/>
              <a:t> or </a:t>
            </a:r>
            <a:r>
              <a:rPr lang="en-US" sz="2400" b="0" i="1" dirty="0" smtClean="0"/>
              <a:t>y</a:t>
            </a:r>
            <a:r>
              <a:rPr lang="en-US" sz="2400" b="0" dirty="0" smtClean="0"/>
              <a:t> to connect the last names</a:t>
            </a:r>
          </a:p>
          <a:p>
            <a:pPr marL="800100" lvl="1" indent="-342900"/>
            <a:r>
              <a:rPr lang="en-US" sz="2400" dirty="0" smtClean="0"/>
              <a:t>Juan </a:t>
            </a:r>
            <a:r>
              <a:rPr lang="en-US" sz="2400" dirty="0" err="1" smtClean="0"/>
              <a:t>Martínez</a:t>
            </a:r>
            <a:r>
              <a:rPr lang="en-US" sz="2400" dirty="0" smtClean="0"/>
              <a:t> de Velasco</a:t>
            </a:r>
          </a:p>
          <a:p>
            <a:pPr marL="800100" lvl="1" indent="-342900"/>
            <a:r>
              <a:rPr lang="en-US" sz="2400" b="0" dirty="0" smtClean="0"/>
              <a:t>Juan </a:t>
            </a:r>
            <a:r>
              <a:rPr lang="en-US" sz="2400" b="0" dirty="0" err="1" smtClean="0"/>
              <a:t>Martínez</a:t>
            </a:r>
            <a:r>
              <a:rPr lang="en-US" sz="2400" b="0" dirty="0" smtClean="0"/>
              <a:t> y Velasco</a:t>
            </a:r>
          </a:p>
          <a:p>
            <a:endParaRPr lang="en-US" sz="2400" b="0" i="1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505200" y="2819402"/>
            <a:ext cx="152400" cy="30479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5334000" y="2819400"/>
            <a:ext cx="228600" cy="30480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95400" y="3272135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chemeClr val="tx2"/>
                </a:solidFill>
              </a:rPr>
              <a:t>a</a:t>
            </a:r>
            <a:r>
              <a:rPr lang="en-US" sz="2400" b="1" dirty="0" err="1" smtClean="0">
                <a:solidFill>
                  <a:schemeClr val="tx2"/>
                </a:solidFill>
              </a:rPr>
              <a:t>pellido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paterno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0600" y="327213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chemeClr val="tx2"/>
                </a:solidFill>
              </a:rPr>
              <a:t>a</a:t>
            </a:r>
            <a:r>
              <a:rPr lang="en-US" sz="2400" b="1" dirty="0" err="1" smtClean="0">
                <a:solidFill>
                  <a:schemeClr val="tx2"/>
                </a:solidFill>
              </a:rPr>
              <a:t>pellido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materno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55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llamas?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i="1" dirty="0"/>
              <a:t>Write your name using the </a:t>
            </a:r>
            <a:r>
              <a:rPr lang="en-US" sz="2400" b="0" i="1" dirty="0" err="1"/>
              <a:t>doble</a:t>
            </a:r>
            <a:r>
              <a:rPr lang="en-US" sz="2400" b="0" i="1" dirty="0"/>
              <a:t> </a:t>
            </a:r>
            <a:r>
              <a:rPr lang="en-US" sz="2400" b="0" i="1" dirty="0" err="1"/>
              <a:t>apellido</a:t>
            </a:r>
            <a:r>
              <a:rPr lang="en-US" sz="2400" b="0" i="1" dirty="0"/>
              <a:t>.</a:t>
            </a:r>
          </a:p>
          <a:p>
            <a:endParaRPr lang="en-US" sz="2400" b="0" i="1" dirty="0" smtClean="0"/>
          </a:p>
          <a:p>
            <a:r>
              <a:rPr lang="en-US" sz="2400" b="0" i="1" dirty="0" smtClean="0"/>
              <a:t>___________________________________________</a:t>
            </a:r>
            <a:endParaRPr lang="en-US" sz="2400" b="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4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esposa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 married woman…</a:t>
            </a:r>
          </a:p>
          <a:p>
            <a:pPr marL="800100" lvl="1" indent="-342900"/>
            <a:r>
              <a:rPr lang="en-US" sz="2400" dirty="0" smtClean="0"/>
              <a:t>Legally </a:t>
            </a:r>
          </a:p>
          <a:p>
            <a:pPr lvl="1" indent="0">
              <a:buNone/>
            </a:pPr>
            <a:endParaRPr lang="en-US" sz="2400" dirty="0" smtClean="0"/>
          </a:p>
          <a:p>
            <a:pPr lvl="1" indent="0">
              <a:buNone/>
            </a:pPr>
            <a:endParaRPr lang="en-US" sz="2400" dirty="0" smtClean="0"/>
          </a:p>
          <a:p>
            <a:pPr marL="800100" lvl="1" indent="-342900"/>
            <a:r>
              <a:rPr lang="en-US" sz="2400" dirty="0" smtClean="0"/>
              <a:t>Socially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2281535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k</a:t>
            </a:r>
            <a:r>
              <a:rPr lang="en-US" sz="2400" b="1" dirty="0" smtClean="0">
                <a:solidFill>
                  <a:schemeClr val="tx2"/>
                </a:solidFill>
              </a:rPr>
              <a:t>eeps both her maiden last names (no name change)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3600271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m</a:t>
            </a:r>
            <a:r>
              <a:rPr lang="en-US" sz="2400" b="1" dirty="0" smtClean="0">
                <a:solidFill>
                  <a:schemeClr val="tx2"/>
                </a:solidFill>
              </a:rPr>
              <a:t>ay take her husband’s paternal last name in place of her inherited maternal last name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84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¡</a:t>
            </a:r>
            <a:r>
              <a:rPr lang="en-US" dirty="0" err="1" smtClean="0"/>
              <a:t>practicar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endParaRPr lang="es-ES" dirty="0" smtClean="0"/>
          </a:p>
          <a:p>
            <a:pPr marL="457200" indent="-457200">
              <a:buFont typeface="+mj-lt"/>
              <a:buAutoNum type="arabicPeriod"/>
            </a:pPr>
            <a:endParaRPr lang="es-ES" dirty="0" smtClean="0"/>
          </a:p>
          <a:p>
            <a:pPr marL="457200" indent="-457200">
              <a:buFont typeface="+mj-lt"/>
              <a:buAutoNum type="arabicPeriod"/>
            </a:pPr>
            <a:endParaRPr lang="es-ES" dirty="0" smtClean="0"/>
          </a:p>
          <a:p>
            <a:pPr marL="457200" indent="-457200">
              <a:buFont typeface="+mj-lt"/>
              <a:buAutoNum type="arabicPeriod"/>
            </a:pPr>
            <a:endParaRPr lang="es-ES" dirty="0"/>
          </a:p>
          <a:p>
            <a:pPr marL="457200" indent="-457200">
              <a:buFont typeface="+mj-lt"/>
              <a:buAutoNum type="arabicPeriod"/>
            </a:pPr>
            <a:r>
              <a:rPr lang="es-ES" b="0" dirty="0" smtClean="0"/>
              <a:t>¿</a:t>
            </a:r>
            <a:r>
              <a:rPr lang="es-ES" b="0" dirty="0"/>
              <a:t>C</a:t>
            </a:r>
            <a:r>
              <a:rPr lang="es-ES" b="0" dirty="0" smtClean="0"/>
              <a:t>ómo se llama el hijo de Roberto y María? </a:t>
            </a:r>
          </a:p>
          <a:p>
            <a:pPr marL="457200" indent="-457200">
              <a:buFont typeface="+mj-lt"/>
              <a:buAutoNum type="arabicPeriod"/>
            </a:pPr>
            <a:endParaRPr lang="es-ES" b="0" dirty="0" smtClean="0"/>
          </a:p>
          <a:p>
            <a:pPr marL="457200" indent="-457200">
              <a:buFont typeface="+mj-lt"/>
              <a:buAutoNum type="arabicPeriod"/>
            </a:pPr>
            <a:r>
              <a:rPr lang="es-ES" b="0" dirty="0"/>
              <a:t>¿Cómo se </a:t>
            </a:r>
            <a:r>
              <a:rPr lang="es-ES" b="0" dirty="0" smtClean="0"/>
              <a:t>llama la hija de Antonio y Ana?</a:t>
            </a:r>
          </a:p>
          <a:p>
            <a:pPr marL="457200" indent="-457200">
              <a:buFont typeface="+mj-lt"/>
              <a:buAutoNum type="arabicPeriod"/>
            </a:pPr>
            <a:endParaRPr lang="es-ES" b="0" dirty="0" smtClean="0"/>
          </a:p>
          <a:p>
            <a:pPr marL="457200" indent="-457200">
              <a:buFont typeface="+mj-lt"/>
              <a:buAutoNum type="arabicPeriod"/>
            </a:pPr>
            <a:r>
              <a:rPr lang="es-ES" b="0" dirty="0" err="1" smtClean="0"/>
              <a:t>Now</a:t>
            </a:r>
            <a:r>
              <a:rPr lang="es-ES" b="0" dirty="0" smtClean="0"/>
              <a:t> </a:t>
            </a:r>
            <a:r>
              <a:rPr lang="es-ES" b="0" dirty="0" err="1" smtClean="0"/>
              <a:t>that</a:t>
            </a:r>
            <a:r>
              <a:rPr lang="es-ES" b="0" dirty="0" smtClean="0"/>
              <a:t> Gloria </a:t>
            </a:r>
            <a:r>
              <a:rPr lang="es-ES" b="0" dirty="0" err="1" smtClean="0"/>
              <a:t>is</a:t>
            </a:r>
            <a:r>
              <a:rPr lang="es-ES" b="0" dirty="0" smtClean="0"/>
              <a:t> </a:t>
            </a:r>
            <a:r>
              <a:rPr lang="es-ES" b="0" dirty="0" err="1" smtClean="0"/>
              <a:t>married</a:t>
            </a:r>
            <a:r>
              <a:rPr lang="es-ES" b="0" dirty="0" smtClean="0"/>
              <a:t>, </a:t>
            </a:r>
            <a:r>
              <a:rPr lang="es-ES" b="0" dirty="0" err="1" smtClean="0"/>
              <a:t>which</a:t>
            </a:r>
            <a:r>
              <a:rPr lang="es-ES" b="0" dirty="0" smtClean="0"/>
              <a:t> </a:t>
            </a:r>
            <a:r>
              <a:rPr lang="es-ES" b="0" dirty="0" err="1" smtClean="0"/>
              <a:t>names</a:t>
            </a:r>
            <a:r>
              <a:rPr lang="es-ES" b="0" dirty="0" smtClean="0"/>
              <a:t> can </a:t>
            </a:r>
            <a:r>
              <a:rPr lang="es-ES" b="0" dirty="0" err="1" smtClean="0"/>
              <a:t>she</a:t>
            </a:r>
            <a:r>
              <a:rPr lang="es-ES" b="0" dirty="0" smtClean="0"/>
              <a:t> use </a:t>
            </a:r>
            <a:r>
              <a:rPr lang="es-ES" b="0" dirty="0" err="1" smtClean="0"/>
              <a:t>legally</a:t>
            </a:r>
            <a:r>
              <a:rPr lang="es-ES" b="0" dirty="0" smtClean="0"/>
              <a:t> and </a:t>
            </a:r>
            <a:r>
              <a:rPr lang="es-ES" b="0" dirty="0" err="1" smtClean="0"/>
              <a:t>socially</a:t>
            </a:r>
            <a:r>
              <a:rPr lang="es-ES" b="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endParaRPr lang="es-ES" b="0" dirty="0" smtClean="0"/>
          </a:p>
          <a:p>
            <a:pPr marL="457200" indent="-457200">
              <a:buFont typeface="+mj-lt"/>
              <a:buAutoNum type="arabicPeriod"/>
            </a:pPr>
            <a:r>
              <a:rPr lang="es-ES" b="0" dirty="0" err="1" smtClean="0"/>
              <a:t>If</a:t>
            </a:r>
            <a:r>
              <a:rPr lang="es-ES" b="0" dirty="0" smtClean="0"/>
              <a:t> Eduardo and Gloria </a:t>
            </a:r>
            <a:r>
              <a:rPr lang="es-ES" b="0" dirty="0" err="1" smtClean="0"/>
              <a:t>have</a:t>
            </a:r>
            <a:r>
              <a:rPr lang="es-ES" b="0" dirty="0" smtClean="0"/>
              <a:t> a </a:t>
            </a:r>
            <a:r>
              <a:rPr lang="es-ES" b="0" dirty="0" err="1" smtClean="0"/>
              <a:t>child</a:t>
            </a:r>
            <a:r>
              <a:rPr lang="es-ES" b="0" dirty="0" smtClean="0"/>
              <a:t>, </a:t>
            </a:r>
            <a:r>
              <a:rPr lang="es-ES" b="0" dirty="0" err="1" smtClean="0"/>
              <a:t>what</a:t>
            </a:r>
            <a:r>
              <a:rPr lang="es-ES" b="0" dirty="0" smtClean="0"/>
              <a:t> </a:t>
            </a:r>
            <a:r>
              <a:rPr lang="es-ES" b="0" dirty="0" err="1" smtClean="0"/>
              <a:t>will</a:t>
            </a:r>
            <a:r>
              <a:rPr lang="es-ES" b="0" dirty="0" smtClean="0"/>
              <a:t> </a:t>
            </a:r>
            <a:r>
              <a:rPr lang="es-ES" b="0" dirty="0" err="1" smtClean="0"/>
              <a:t>the</a:t>
            </a:r>
            <a:r>
              <a:rPr lang="es-ES" b="0" dirty="0" smtClean="0"/>
              <a:t> </a:t>
            </a:r>
            <a:r>
              <a:rPr lang="es-ES" b="0" dirty="0" err="1" smtClean="0"/>
              <a:t>child’s</a:t>
            </a:r>
            <a:r>
              <a:rPr lang="es-ES" b="0" dirty="0" smtClean="0"/>
              <a:t> doble apellido be?</a:t>
            </a:r>
            <a:endParaRPr lang="es-ES" b="0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3048000"/>
            <a:ext cx="33528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chemeClr val="tx2"/>
                </a:solidFill>
              </a:rPr>
              <a:t>Eduardo Ramos González</a:t>
            </a:r>
            <a:endParaRPr lang="en-US" sz="17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7800" y="3733800"/>
            <a:ext cx="33528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chemeClr val="tx2"/>
                </a:solidFill>
              </a:rPr>
              <a:t>Gloria Ayala </a:t>
            </a:r>
            <a:r>
              <a:rPr lang="en-US" sz="1700" b="1" dirty="0" err="1" smtClean="0">
                <a:solidFill>
                  <a:schemeClr val="tx2"/>
                </a:solidFill>
              </a:rPr>
              <a:t>García</a:t>
            </a:r>
            <a:endParaRPr lang="en-US" sz="17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4876800"/>
            <a:ext cx="28956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chemeClr val="tx2"/>
                </a:solidFill>
              </a:rPr>
              <a:t>1. Gloria Ayala </a:t>
            </a:r>
            <a:r>
              <a:rPr lang="en-US" sz="1700" b="1" dirty="0" err="1" smtClean="0">
                <a:solidFill>
                  <a:schemeClr val="tx2"/>
                </a:solidFill>
              </a:rPr>
              <a:t>García</a:t>
            </a:r>
            <a:endParaRPr lang="en-US" sz="17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4876800"/>
            <a:ext cx="33528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chemeClr val="tx2"/>
                </a:solidFill>
              </a:rPr>
              <a:t>2. Gloria Ayala de Ramos</a:t>
            </a:r>
            <a:endParaRPr lang="en-US" sz="1700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5715000"/>
            <a:ext cx="33528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chemeClr val="tx2"/>
                </a:solidFill>
              </a:rPr>
              <a:t>Ramos Ayala</a:t>
            </a:r>
            <a:endParaRPr lang="en-US" sz="1700" b="1" dirty="0">
              <a:solidFill>
                <a:schemeClr val="tx2"/>
              </a:solidFill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4572000" y="0"/>
            <a:ext cx="4267200" cy="28194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800600" y="465667"/>
            <a:ext cx="2133600" cy="67733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pitchFamily="34" charset="0"/>
              </a:rPr>
              <a:t>Roberto Ramos Cuevas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pitchFamily="34" charset="0"/>
              </a:rPr>
              <a:t>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pitchFamily="34" charset="0"/>
              </a:rPr>
              <a:t>María González Prado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781800" y="465667"/>
            <a:ext cx="2133600" cy="67733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pitchFamily="34" charset="0"/>
              </a:rPr>
              <a:t>Antonio Ayala Cubillo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pitchFamily="34" charset="0"/>
              </a:rPr>
              <a:t>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pitchFamily="34" charset="0"/>
              </a:rPr>
              <a:t>Ana García de Ayala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953000" y="1583267"/>
            <a:ext cx="3774831" cy="108373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pitchFamily="34" charset="0"/>
              </a:rPr>
              <a:t>invitan a Ud. y a su familia a la celebración del matrimonio de sus hijos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pitchFamily="34" charset="0"/>
              </a:rPr>
              <a:t>Eduardo y Gloria 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12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623</TotalTime>
  <Words>269</Words>
  <Application>Microsoft Office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Monotype Corsiva</vt:lpstr>
      <vt:lpstr>Essential</vt:lpstr>
      <vt:lpstr>Cultura: ¿Cómo te llamas?</vt:lpstr>
      <vt:lpstr>Yo puedo…</vt:lpstr>
      <vt:lpstr>¿Cómo Te llamas?</vt:lpstr>
      <vt:lpstr>¿Cómo te llamas?</vt:lpstr>
      <vt:lpstr>¿cómo te llamas?</vt:lpstr>
      <vt:lpstr>La esposa</vt:lpstr>
      <vt:lpstr>¡practicar!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Cultura: ¿Cómo te llamas?</dc:title>
  <dc:creator>Sarah Malysz</dc:creator>
  <cp:lastModifiedBy>Malysz, Sarah</cp:lastModifiedBy>
  <cp:revision>39</cp:revision>
  <dcterms:created xsi:type="dcterms:W3CDTF">2013-11-24T20:49:33Z</dcterms:created>
  <dcterms:modified xsi:type="dcterms:W3CDTF">2019-02-28T14:10:08Z</dcterms:modified>
</cp:coreProperties>
</file>