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0" r:id="rId3"/>
    <p:sldId id="265" r:id="rId4"/>
    <p:sldId id="266" r:id="rId5"/>
    <p:sldId id="267" r:id="rId6"/>
    <p:sldId id="257" r:id="rId7"/>
    <p:sldId id="258" r:id="rId8"/>
    <p:sldId id="259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ADC940-990A-4572-877E-194291FE5E8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9FFC0B-A77D-4639-B4A1-AC0DD1DEC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56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9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2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3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3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6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8A29-8F8C-421E-8DC2-A28357A722E8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E7B5-3829-4089-B388-DEEFC9E38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9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Apuntes</a:t>
            </a:r>
            <a:r>
              <a:rPr lang="en-US" dirty="0" smtClean="0"/>
              <a:t>: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(Subject Pronouns)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2: En la </a:t>
            </a:r>
            <a:r>
              <a:rPr lang="en-US" dirty="0" err="1" smtClean="0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Identify subject pronouns in Spanish</a:t>
            </a:r>
          </a:p>
        </p:txBody>
      </p:sp>
    </p:spTree>
    <p:extLst>
      <p:ext uri="{BB962C8B-B14F-4D97-AF65-F5344CB8AC3E}">
        <p14:creationId xmlns:p14="http://schemas.microsoft.com/office/powerpoint/2010/main" val="38520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Verb?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lvl="1" indent="-457200">
              <a:buFont typeface="Arial" panose="020B0604020202020204" pitchFamily="34" charset="0"/>
              <a:buChar char="•"/>
            </a:pPr>
            <a:r>
              <a:rPr lang="en-US" dirty="0"/>
              <a:t>A verb is a word that expresses </a:t>
            </a:r>
            <a:r>
              <a:rPr lang="en-US" dirty="0" smtClean="0"/>
              <a:t>__________ </a:t>
            </a:r>
            <a:r>
              <a:rPr lang="en-US" dirty="0"/>
              <a:t>or states of </a:t>
            </a:r>
            <a:r>
              <a:rPr lang="en-US" dirty="0" smtClean="0"/>
              <a:t>________.</a:t>
            </a:r>
          </a:p>
          <a:p>
            <a:pPr marL="914400" lvl="2" indent="-457200"/>
            <a:endParaRPr lang="en-US" dirty="0"/>
          </a:p>
          <a:p>
            <a:pPr marL="914400" lvl="2" indent="-457200"/>
            <a:r>
              <a:rPr lang="en-US" dirty="0" smtClean="0"/>
              <a:t>Which word in this sentence is a verb?</a:t>
            </a:r>
          </a:p>
          <a:p>
            <a:pPr marL="914400" lvl="2" indent="-457200"/>
            <a:endParaRPr lang="en-US" dirty="0"/>
          </a:p>
          <a:p>
            <a:pPr marL="457200" lvl="2" indent="0" algn="ctr">
              <a:buNone/>
            </a:pPr>
            <a:r>
              <a:rPr lang="en-US" dirty="0" smtClean="0"/>
              <a:t>We speak Spanish.</a:t>
            </a:r>
            <a:endParaRPr lang="en-US" dirty="0"/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019800" y="1600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action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90800" y="19812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being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114800" y="42672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Subject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verbs have a </a:t>
            </a:r>
            <a:r>
              <a:rPr lang="en-US" dirty="0" smtClean="0"/>
              <a:t>__________</a:t>
            </a:r>
            <a:r>
              <a:rPr lang="en-US" dirty="0"/>
              <a:t>that tells us who is doing the action.</a:t>
            </a:r>
            <a:endParaRPr lang="en-US" sz="3600" dirty="0"/>
          </a:p>
          <a:p>
            <a:pPr lvl="1"/>
            <a:r>
              <a:rPr lang="en-US" dirty="0"/>
              <a:t>This could be a person (or name of a person) or a thing.</a:t>
            </a:r>
            <a:endParaRPr lang="en-US" sz="3200" dirty="0"/>
          </a:p>
          <a:p>
            <a:r>
              <a:rPr lang="en-US" dirty="0"/>
              <a:t>Many times, we use a </a:t>
            </a:r>
            <a:r>
              <a:rPr lang="en-US" dirty="0" smtClean="0"/>
              <a:t>________</a:t>
            </a:r>
            <a:r>
              <a:rPr lang="en-US" b="1" dirty="0" smtClean="0"/>
              <a:t>  </a:t>
            </a:r>
            <a:r>
              <a:rPr lang="en-US" dirty="0" smtClean="0"/>
              <a:t>________</a:t>
            </a:r>
            <a:r>
              <a:rPr lang="en-US" b="1" dirty="0" smtClean="0"/>
              <a:t> </a:t>
            </a:r>
            <a:r>
              <a:rPr lang="en-US" dirty="0"/>
              <a:t>to tell who is doing the action of a verb. A subject </a:t>
            </a:r>
            <a:r>
              <a:rPr lang="en-US" dirty="0" smtClean="0"/>
              <a:t>pronoun __________ </a:t>
            </a:r>
            <a:r>
              <a:rPr lang="en-US" dirty="0"/>
              <a:t>the name or title of a person or thing and acts as the subject of a verb</a:t>
            </a:r>
            <a:r>
              <a:rPr lang="en-US" dirty="0" smtClean="0"/>
              <a:t>.</a:t>
            </a:r>
            <a:endParaRPr lang="en-US" sz="3600" dirty="0"/>
          </a:p>
          <a:p>
            <a:pPr lvl="2"/>
            <a:r>
              <a:rPr lang="en-US" dirty="0"/>
              <a:t>Examples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tx2"/>
                </a:solidFill>
              </a:rPr>
              <a:t>I, you, he, she, it, we, they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86200" y="16144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subject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800600" y="3439180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subject        pronoun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962400" y="4281487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replaces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8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 Pronouns in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4500" dirty="0"/>
              <a:t>In both Spanish and English, subject pronouns are divided into three groups that can be singular or plural:</a:t>
            </a:r>
          </a:p>
          <a:p>
            <a:pPr marL="0" indent="0">
              <a:buNone/>
            </a:pPr>
            <a:endParaRPr lang="en-US" sz="4000" dirty="0"/>
          </a:p>
          <a:p>
            <a:pPr lvl="1"/>
            <a:r>
              <a:rPr lang="en-US" sz="4000" dirty="0"/>
              <a:t>First Person: Talking about myself (I, we)</a:t>
            </a:r>
          </a:p>
          <a:p>
            <a:pPr lvl="1"/>
            <a:r>
              <a:rPr lang="en-US" sz="4000" dirty="0"/>
              <a:t>Second Person: Talking to another person (you, you all)</a:t>
            </a:r>
          </a:p>
          <a:p>
            <a:pPr lvl="1"/>
            <a:r>
              <a:rPr lang="en-US" sz="4000" dirty="0"/>
              <a:t>Third Person: Talking about another person or thing (he, she, it, they)</a:t>
            </a:r>
          </a:p>
          <a:p>
            <a:endParaRPr lang="en-US" sz="4000" dirty="0" smtClean="0"/>
          </a:p>
          <a:p>
            <a:r>
              <a:rPr lang="en-US" sz="4500" dirty="0" smtClean="0"/>
              <a:t>Complete </a:t>
            </a:r>
            <a:r>
              <a:rPr lang="en-US" sz="4500" dirty="0"/>
              <a:t>the chart on the back of this sheet with the English equivalents of each subject pronoun. Color-code the images that represent each subject pronouns as follows:</a:t>
            </a:r>
          </a:p>
          <a:p>
            <a:pPr marL="0" indent="0">
              <a:buNone/>
            </a:pPr>
            <a:endParaRPr lang="en-US" sz="4000" dirty="0"/>
          </a:p>
          <a:p>
            <a:pPr lvl="1"/>
            <a:r>
              <a:rPr lang="en-US" sz="4000" dirty="0"/>
              <a:t>First person singular = </a:t>
            </a:r>
            <a:r>
              <a:rPr lang="en-US" sz="4000" b="1" dirty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sz="4000" dirty="0"/>
              <a:t>First person plural = 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dark green</a:t>
            </a:r>
          </a:p>
          <a:p>
            <a:pPr lvl="1"/>
            <a:r>
              <a:rPr lang="en-US" sz="4000" dirty="0"/>
              <a:t>Second person singular (familiar) = </a:t>
            </a:r>
            <a:r>
              <a:rPr lang="en-US" sz="4000" b="1" dirty="0">
                <a:solidFill>
                  <a:schemeClr val="accent1"/>
                </a:solidFill>
              </a:rPr>
              <a:t>blue</a:t>
            </a:r>
          </a:p>
          <a:p>
            <a:pPr lvl="1"/>
            <a:r>
              <a:rPr lang="en-US" sz="4000" dirty="0"/>
              <a:t>Second person plural (familiar) = </a:t>
            </a:r>
            <a:r>
              <a:rPr lang="en-US" sz="4000" b="1" dirty="0">
                <a:solidFill>
                  <a:srgbClr val="92D050"/>
                </a:solidFill>
              </a:rPr>
              <a:t>light green</a:t>
            </a:r>
          </a:p>
          <a:p>
            <a:pPr lvl="1"/>
            <a:r>
              <a:rPr lang="en-US" sz="4000" dirty="0"/>
              <a:t>Second person singular (formal) =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</a:p>
          <a:p>
            <a:pPr lvl="1"/>
            <a:r>
              <a:rPr lang="en-US" sz="4000" dirty="0"/>
              <a:t>Second person plural (formal) = </a:t>
            </a:r>
            <a:r>
              <a:rPr lang="en-US" sz="4000" b="1" dirty="0">
                <a:solidFill>
                  <a:srgbClr val="FFFF00"/>
                </a:solidFill>
              </a:rPr>
              <a:t>yellow</a:t>
            </a:r>
          </a:p>
          <a:p>
            <a:pPr lvl="1"/>
            <a:r>
              <a:rPr lang="en-US" sz="4000" dirty="0"/>
              <a:t>Third person singular =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orange</a:t>
            </a:r>
          </a:p>
          <a:p>
            <a:pPr lvl="1"/>
            <a:r>
              <a:rPr lang="en-US" sz="4000" dirty="0"/>
              <a:t>Third person plural = </a:t>
            </a:r>
            <a:r>
              <a:rPr lang="en-US" sz="4000" b="1" dirty="0">
                <a:solidFill>
                  <a:srgbClr val="FFFF00"/>
                </a:solidFill>
              </a:rPr>
              <a:t>yellow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1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endParaRPr lang="en-US" dirty="0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6200" y="2351944"/>
            <a:ext cx="8915400" cy="206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>
            <a:off x="3657600" y="2667000"/>
            <a:ext cx="1219200" cy="1752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010400" y="2971800"/>
            <a:ext cx="762000" cy="1371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229600" y="2514600"/>
            <a:ext cx="609600" cy="871172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229600" y="3429000"/>
            <a:ext cx="609600" cy="871172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5247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2438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32766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we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6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5" grpId="0" animBg="1"/>
      <p:bldP spid="26" grpId="0" animBg="1"/>
      <p:bldP spid="2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8839200" cy="42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3352800" y="2438400"/>
            <a:ext cx="8382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2438400"/>
            <a:ext cx="8382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86600" y="2590800"/>
            <a:ext cx="685800" cy="12954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2400" y="2209800"/>
            <a:ext cx="1143000" cy="9144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848600" y="3124200"/>
            <a:ext cx="1066800" cy="990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4343400"/>
            <a:ext cx="8382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4343400"/>
            <a:ext cx="7620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162800" y="4572000"/>
            <a:ext cx="685800" cy="1371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848600" y="4114800"/>
            <a:ext cx="1066800" cy="10668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57400" y="20574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you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205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y’all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31343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y’all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3962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you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40487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you all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2774"/>
            <a:ext cx="8981812" cy="428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352800" y="2362200"/>
            <a:ext cx="8382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1981200"/>
            <a:ext cx="533400" cy="762000"/>
          </a:xfrm>
          <a:prstGeom prst="ellipse">
            <a:avLst/>
          </a:prstGeom>
          <a:solidFill>
            <a:srgbClr val="FFC000">
              <a:alpha val="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52800" y="4267200"/>
            <a:ext cx="838200" cy="1524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3400" y="3886200"/>
            <a:ext cx="609600" cy="7620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2800" y="2743200"/>
            <a:ext cx="685800" cy="9906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4800" y="1981200"/>
            <a:ext cx="990600" cy="9144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86600" y="4572000"/>
            <a:ext cx="685800" cy="12192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24800" y="3962400"/>
            <a:ext cx="990600" cy="91440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1828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he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7400" y="3743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she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1828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they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3733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they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1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“it”?</a:t>
            </a:r>
          </a:p>
          <a:p>
            <a:pPr lvl="1"/>
            <a:r>
              <a:rPr lang="en-US" dirty="0"/>
              <a:t>In Spanish, “it” does not exist as a subject pronoun. When you want to talk about a thing or things, you will use the third person “</a:t>
            </a:r>
            <a:r>
              <a:rPr lang="en-US" dirty="0" err="1"/>
              <a:t>él</a:t>
            </a:r>
            <a:r>
              <a:rPr lang="en-US" dirty="0"/>
              <a:t>/</a:t>
            </a:r>
            <a:r>
              <a:rPr lang="en-US" dirty="0" err="1"/>
              <a:t>ella</a:t>
            </a:r>
            <a:r>
              <a:rPr lang="en-US" dirty="0"/>
              <a:t>” form (for one thing) or “</a:t>
            </a:r>
            <a:r>
              <a:rPr lang="en-US" dirty="0" err="1"/>
              <a:t>ellos</a:t>
            </a:r>
            <a:r>
              <a:rPr lang="en-US" dirty="0"/>
              <a:t>/</a:t>
            </a:r>
            <a:r>
              <a:rPr lang="en-US" dirty="0" err="1"/>
              <a:t>ellas</a:t>
            </a:r>
            <a:r>
              <a:rPr lang="en-US" dirty="0"/>
              <a:t>” form (for more than one thing).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8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597</TotalTime>
  <Words>374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Apuntes: Pronombres  (Subject Pronouns)</vt:lpstr>
      <vt:lpstr>Yo puedo…</vt:lpstr>
      <vt:lpstr>What is a Verb?</vt:lpstr>
      <vt:lpstr>What are Subject Pronouns?</vt:lpstr>
      <vt:lpstr>Subject Pronouns in Spanish</vt:lpstr>
      <vt:lpstr>Los pronombres</vt:lpstr>
      <vt:lpstr>Los pronombres</vt:lpstr>
      <vt:lpstr>Los pronombres</vt:lpstr>
      <vt:lpstr>Los pronombres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Malysz</dc:creator>
  <cp:lastModifiedBy>Malysz, Sarah</cp:lastModifiedBy>
  <cp:revision>30</cp:revision>
  <dcterms:created xsi:type="dcterms:W3CDTF">2013-12-10T23:12:27Z</dcterms:created>
  <dcterms:modified xsi:type="dcterms:W3CDTF">2016-10-25T11:05:58Z</dcterms:modified>
</cp:coreProperties>
</file>