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7"/>
  </p:handoutMasterIdLst>
  <p:sldIdLst>
    <p:sldId id="256" r:id="rId2"/>
    <p:sldId id="265" r:id="rId3"/>
    <p:sldId id="257" r:id="rId4"/>
    <p:sldId id="258" r:id="rId5"/>
    <p:sldId id="259" r:id="rId6"/>
    <p:sldId id="272" r:id="rId7"/>
    <p:sldId id="270" r:id="rId8"/>
    <p:sldId id="271" r:id="rId9"/>
    <p:sldId id="275" r:id="rId10"/>
    <p:sldId id="274" r:id="rId11"/>
    <p:sldId id="273" r:id="rId12"/>
    <p:sldId id="276" r:id="rId13"/>
    <p:sldId id="267" r:id="rId14"/>
    <p:sldId id="268" r:id="rId15"/>
    <p:sldId id="269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13A5438-D5AF-48D6-829A-8E55456CBC95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8BEFB03-AD88-471F-A325-0CE25817C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2ADFA6B-C3B6-4A9A-91DF-A3C359860095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5129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3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4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5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6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7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8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9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0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1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2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3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4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5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6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7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8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9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0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1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2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3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4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5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6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7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8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9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60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D40470-010C-4DB9-9F0F-DF58B5D99BF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F549F-626C-496C-9781-7D61731BE37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4000500"/>
            <a:ext cx="8229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B829B0A-E6C1-4A3F-B486-55B7D4C08AC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E0DBA-B9A6-4FFA-97B2-71087AB4E25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60A47-0AA3-46F8-8448-A309F30DCB1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8447D4-ACC7-4826-8980-8DF90C330DE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1BA6E-01B8-4644-BC1B-F0588329474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7E2A8-BBEC-4F0C-9792-8618950F32A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A480B-D1E6-4D12-A73F-2FABA0628EA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DC783A-DB14-4994-B7B5-48BD787573F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EFE04-D79A-45F7-8408-93E572EE8FA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7FEC849A-9131-4221-A8B3-F8E780B38334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104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410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Los números 30-100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Lección</a:t>
            </a:r>
            <a:r>
              <a:rPr lang="en-US" dirty="0"/>
              <a:t> </a:t>
            </a:r>
            <a:r>
              <a:rPr lang="en-US" dirty="0" smtClean="0"/>
              <a:t>5: La </a:t>
            </a:r>
            <a:r>
              <a:rPr lang="en-US" dirty="0" err="1" smtClean="0"/>
              <a:t>familia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Cuántos</a:t>
            </a:r>
            <a:r>
              <a:rPr lang="en-US" dirty="0" smtClean="0"/>
              <a:t> </a:t>
            </a:r>
            <a:r>
              <a:rPr lang="en-US" dirty="0" err="1" smtClean="0"/>
              <a:t>años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…?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tío</a:t>
            </a:r>
            <a:r>
              <a:rPr lang="en-US" dirty="0" smtClean="0"/>
              <a:t>, 59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246783"/>
            <a:ext cx="2193925" cy="308721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844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Cuántos</a:t>
            </a:r>
            <a:r>
              <a:rPr lang="en-US" dirty="0" smtClean="0"/>
              <a:t> </a:t>
            </a:r>
            <a:r>
              <a:rPr lang="en-US" dirty="0" err="1" smtClean="0"/>
              <a:t>años</a:t>
            </a:r>
            <a:r>
              <a:rPr lang="en-US" dirty="0" smtClean="0"/>
              <a:t> </a:t>
            </a:r>
            <a:r>
              <a:rPr lang="en-US" dirty="0" err="1" smtClean="0"/>
              <a:t>tienen</a:t>
            </a:r>
            <a:r>
              <a:rPr lang="en-US" dirty="0" smtClean="0"/>
              <a:t>…?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gemelos</a:t>
            </a:r>
            <a:r>
              <a:rPr lang="en-US" dirty="0" smtClean="0"/>
              <a:t>, 31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583" y="2762221"/>
            <a:ext cx="2362200" cy="28765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2489" y="2762222"/>
            <a:ext cx="2532711" cy="287657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532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Practicar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numbers to tell phone numbers</a:t>
            </a:r>
          </a:p>
          <a:p>
            <a:pPr lvl="1"/>
            <a:r>
              <a:rPr lang="en-US" dirty="0" smtClean="0"/>
              <a:t>¡</a:t>
            </a:r>
            <a:r>
              <a:rPr lang="en-US" dirty="0" err="1" smtClean="0"/>
              <a:t>Cultura</a:t>
            </a:r>
            <a:r>
              <a:rPr lang="en-US" dirty="0" smtClean="0"/>
              <a:t>! In Spanish-speaking countries, phone numbers are commonly told by grouping numbers together by tens after the first number.</a:t>
            </a:r>
          </a:p>
          <a:p>
            <a:pPr lvl="1"/>
            <a:r>
              <a:rPr lang="en-US" dirty="0" smtClean="0"/>
              <a:t>Ex: 5</a:t>
            </a:r>
            <a:r>
              <a:rPr lang="en-US" dirty="0" smtClean="0">
                <a:solidFill>
                  <a:schemeClr val="tx2"/>
                </a:solidFill>
              </a:rPr>
              <a:t>55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accent1"/>
                </a:solidFill>
              </a:rPr>
              <a:t>46</a:t>
            </a:r>
            <a:r>
              <a:rPr lang="en-US" dirty="0" smtClean="0">
                <a:solidFill>
                  <a:schemeClr val="accent2"/>
                </a:solidFill>
              </a:rPr>
              <a:t>73</a:t>
            </a:r>
          </a:p>
          <a:p>
            <a:pPr lvl="2"/>
            <a:r>
              <a:rPr lang="en-US" dirty="0" err="1" smtClean="0"/>
              <a:t>cinco</a:t>
            </a:r>
            <a:r>
              <a:rPr lang="en-US" dirty="0" smtClean="0"/>
              <a:t>, </a:t>
            </a:r>
            <a:r>
              <a:rPr lang="en-US" dirty="0" err="1" smtClean="0"/>
              <a:t>cincuenta</a:t>
            </a:r>
            <a:r>
              <a:rPr lang="en-US" dirty="0" smtClean="0"/>
              <a:t> </a:t>
            </a:r>
            <a:r>
              <a:rPr lang="en-US" dirty="0" smtClean="0"/>
              <a:t>y </a:t>
            </a:r>
            <a:r>
              <a:rPr lang="en-US" dirty="0" err="1" smtClean="0"/>
              <a:t>cinco</a:t>
            </a:r>
            <a:r>
              <a:rPr lang="en-US" dirty="0" smtClean="0"/>
              <a:t>, </a:t>
            </a:r>
            <a:r>
              <a:rPr lang="en-US" dirty="0" err="1" smtClean="0"/>
              <a:t>cuarenta</a:t>
            </a:r>
            <a:r>
              <a:rPr lang="en-US" dirty="0" smtClean="0"/>
              <a:t> y </a:t>
            </a:r>
            <a:r>
              <a:rPr lang="en-US" dirty="0" err="1" smtClean="0"/>
              <a:t>seis</a:t>
            </a:r>
            <a:r>
              <a:rPr lang="en-US" dirty="0" smtClean="0"/>
              <a:t>, </a:t>
            </a:r>
            <a:r>
              <a:rPr lang="en-US" dirty="0" err="1" smtClean="0"/>
              <a:t>setenta</a:t>
            </a:r>
            <a:r>
              <a:rPr lang="en-US" dirty="0" smtClean="0"/>
              <a:t> y </a:t>
            </a:r>
            <a:r>
              <a:rPr lang="en-US" dirty="0" err="1" smtClean="0"/>
              <a:t>tres</a:t>
            </a:r>
            <a:endParaRPr lang="en-US" dirty="0" smtClean="0"/>
          </a:p>
          <a:p>
            <a:pPr lvl="1"/>
            <a:r>
              <a:rPr lang="en-US" dirty="0" smtClean="0"/>
              <a:t>Try this sample: 9</a:t>
            </a:r>
            <a:r>
              <a:rPr lang="en-US" dirty="0" smtClean="0">
                <a:solidFill>
                  <a:schemeClr val="tx2"/>
                </a:solidFill>
              </a:rPr>
              <a:t>68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accent1"/>
                </a:solidFill>
              </a:rPr>
              <a:t>36</a:t>
            </a:r>
            <a:r>
              <a:rPr lang="en-US" dirty="0" smtClean="0">
                <a:solidFill>
                  <a:schemeClr val="accent2"/>
                </a:solidFill>
              </a:rPr>
              <a:t>59</a:t>
            </a:r>
          </a:p>
          <a:p>
            <a:pPr lvl="2"/>
            <a:r>
              <a:rPr lang="en-US" dirty="0" err="1" smtClean="0"/>
              <a:t>nueve</a:t>
            </a:r>
            <a:r>
              <a:rPr lang="en-US" dirty="0" smtClean="0"/>
              <a:t>, </a:t>
            </a:r>
            <a:r>
              <a:rPr lang="en-US" dirty="0" err="1" smtClean="0"/>
              <a:t>sesenta</a:t>
            </a:r>
            <a:r>
              <a:rPr lang="en-US" dirty="0" smtClean="0"/>
              <a:t> y </a:t>
            </a:r>
            <a:r>
              <a:rPr lang="en-US" dirty="0" err="1" smtClean="0"/>
              <a:t>ocho</a:t>
            </a:r>
            <a:r>
              <a:rPr lang="en-US" dirty="0" smtClean="0"/>
              <a:t>, </a:t>
            </a:r>
            <a:r>
              <a:rPr lang="en-US" dirty="0" err="1" smtClean="0"/>
              <a:t>treinta</a:t>
            </a:r>
            <a:r>
              <a:rPr lang="en-US" dirty="0" smtClean="0"/>
              <a:t> y </a:t>
            </a:r>
            <a:r>
              <a:rPr lang="en-US" dirty="0" err="1" smtClean="0"/>
              <a:t>seis</a:t>
            </a:r>
            <a:r>
              <a:rPr lang="en-US" dirty="0" smtClean="0"/>
              <a:t>, </a:t>
            </a:r>
            <a:r>
              <a:rPr lang="en-US" dirty="0" err="1" smtClean="0"/>
              <a:t>cincuenta</a:t>
            </a:r>
            <a:r>
              <a:rPr lang="en-US" dirty="0" smtClean="0"/>
              <a:t> y </a:t>
            </a:r>
            <a:r>
              <a:rPr lang="en-US" dirty="0" err="1" smtClean="0"/>
              <a:t>nueve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069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Tarea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78" b="16667"/>
          <a:stretch/>
        </p:blipFill>
        <p:spPr>
          <a:xfrm>
            <a:off x="285750" y="1752600"/>
            <a:ext cx="8572500" cy="4495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0" y="3276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siete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3276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setenta</a:t>
            </a:r>
            <a:r>
              <a:rPr lang="en-US" dirty="0" smtClean="0">
                <a:solidFill>
                  <a:srgbClr val="FF0000"/>
                </a:solidFill>
              </a:rPr>
              <a:t> y </a:t>
            </a:r>
            <a:r>
              <a:rPr lang="en-US" dirty="0" err="1" smtClean="0">
                <a:solidFill>
                  <a:srgbClr val="FF0000"/>
                </a:solidFill>
              </a:rPr>
              <a:t>seis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95600" y="3276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setenta</a:t>
            </a:r>
            <a:r>
              <a:rPr lang="en-US" dirty="0" smtClean="0">
                <a:solidFill>
                  <a:srgbClr val="FF0000"/>
                </a:solidFill>
              </a:rPr>
              <a:t> y </a:t>
            </a:r>
            <a:r>
              <a:rPr lang="en-US" dirty="0" err="1" smtClean="0">
                <a:solidFill>
                  <a:srgbClr val="FF0000"/>
                </a:solidFill>
              </a:rPr>
              <a:t>siete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5800" y="3276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noventa</a:t>
            </a:r>
            <a:r>
              <a:rPr lang="en-US" dirty="0" smtClean="0">
                <a:solidFill>
                  <a:srgbClr val="FF0000"/>
                </a:solidFill>
              </a:rPr>
              <a:t> y </a:t>
            </a:r>
            <a:r>
              <a:rPr lang="en-US" dirty="0" err="1" smtClean="0">
                <a:solidFill>
                  <a:srgbClr val="FF0000"/>
                </a:solidFill>
              </a:rPr>
              <a:t>nueve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" y="38216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cinco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47800" y="3821668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cuarenta</a:t>
            </a:r>
            <a:r>
              <a:rPr lang="en-US" dirty="0" smtClean="0">
                <a:solidFill>
                  <a:srgbClr val="FF0000"/>
                </a:solidFill>
              </a:rPr>
              <a:t> y </a:t>
            </a:r>
            <a:r>
              <a:rPr lang="en-US" dirty="0" err="1" smtClean="0">
                <a:solidFill>
                  <a:srgbClr val="FF0000"/>
                </a:solidFill>
              </a:rPr>
              <a:t>tres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24200" y="38216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treinta</a:t>
            </a:r>
            <a:r>
              <a:rPr lang="en-US" dirty="0" smtClean="0">
                <a:solidFill>
                  <a:srgbClr val="FF0000"/>
                </a:solidFill>
              </a:rPr>
              <a:t> y </a:t>
            </a:r>
            <a:r>
              <a:rPr lang="en-US" dirty="0" err="1" smtClean="0">
                <a:solidFill>
                  <a:srgbClr val="FF0000"/>
                </a:solidFill>
              </a:rPr>
              <a:t>uno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53712" y="3821668"/>
            <a:ext cx="1770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sesenta</a:t>
            </a:r>
            <a:r>
              <a:rPr lang="en-US" dirty="0" smtClean="0">
                <a:solidFill>
                  <a:srgbClr val="FF0000"/>
                </a:solidFill>
              </a:rPr>
              <a:t> y dos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42788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cuatro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4000" y="42788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ochenta</a:t>
            </a:r>
            <a:r>
              <a:rPr lang="en-US" dirty="0" smtClean="0">
                <a:solidFill>
                  <a:srgbClr val="FF0000"/>
                </a:solidFill>
              </a:rPr>
              <a:t> y </a:t>
            </a:r>
            <a:r>
              <a:rPr lang="en-US" dirty="0" err="1" smtClean="0">
                <a:solidFill>
                  <a:srgbClr val="FF0000"/>
                </a:solidFill>
              </a:rPr>
              <a:t>tres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24200" y="42788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cuarenta</a:t>
            </a:r>
            <a:r>
              <a:rPr lang="en-US" dirty="0" smtClean="0">
                <a:solidFill>
                  <a:srgbClr val="FF0000"/>
                </a:solidFill>
              </a:rPr>
              <a:t> y </a:t>
            </a:r>
            <a:r>
              <a:rPr lang="en-US" dirty="0" err="1" smtClean="0">
                <a:solidFill>
                  <a:srgbClr val="FF0000"/>
                </a:solidFill>
              </a:rPr>
              <a:t>siete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76800" y="427886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cuarenta </a:t>
            </a:r>
            <a:r>
              <a:rPr lang="en-US" dirty="0" smtClean="0">
                <a:solidFill>
                  <a:srgbClr val="FF0000"/>
                </a:solidFill>
              </a:rPr>
              <a:t>y </a:t>
            </a:r>
            <a:r>
              <a:rPr lang="en-US" dirty="0" err="1" smtClean="0">
                <a:solidFill>
                  <a:srgbClr val="FF0000"/>
                </a:solidFill>
              </a:rPr>
              <a:t>cinco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000" y="48122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tres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95400" y="48122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cincuenta</a:t>
            </a:r>
            <a:r>
              <a:rPr lang="en-US" dirty="0" smtClean="0">
                <a:solidFill>
                  <a:srgbClr val="FF0000"/>
                </a:solidFill>
              </a:rPr>
              <a:t> y dos,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0" y="48122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cincuenta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91000" y="481226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setenta</a:t>
            </a:r>
            <a:r>
              <a:rPr lang="en-US" dirty="0" smtClean="0">
                <a:solidFill>
                  <a:srgbClr val="FF0000"/>
                </a:solidFill>
              </a:rPr>
              <a:t> y </a:t>
            </a:r>
            <a:r>
              <a:rPr lang="en-US" dirty="0" err="1" smtClean="0">
                <a:solidFill>
                  <a:srgbClr val="FF0000"/>
                </a:solidFill>
              </a:rPr>
              <a:t>tres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2000" y="5334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ocho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71600" y="5334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ochenta</a:t>
            </a:r>
            <a:r>
              <a:rPr lang="en-US" dirty="0" smtClean="0">
                <a:solidFill>
                  <a:srgbClr val="FF0000"/>
                </a:solidFill>
              </a:rPr>
              <a:t> y </a:t>
            </a:r>
            <a:r>
              <a:rPr lang="en-US" dirty="0" err="1" smtClean="0">
                <a:solidFill>
                  <a:srgbClr val="FF0000"/>
                </a:solidFill>
              </a:rPr>
              <a:t>ocho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124200" y="53340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setenta</a:t>
            </a:r>
            <a:r>
              <a:rPr lang="en-US" dirty="0" smtClean="0">
                <a:solidFill>
                  <a:srgbClr val="FF0000"/>
                </a:solidFill>
              </a:rPr>
              <a:t> y </a:t>
            </a:r>
            <a:r>
              <a:rPr lang="en-US" dirty="0" err="1" smtClean="0">
                <a:solidFill>
                  <a:srgbClr val="FF0000"/>
                </a:solidFill>
              </a:rPr>
              <a:t>cinco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00600" y="5334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cuarenta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2000" y="58028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cinco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47800" y="58028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sesenta</a:t>
            </a:r>
            <a:r>
              <a:rPr lang="en-US" dirty="0" smtClean="0">
                <a:solidFill>
                  <a:srgbClr val="FF0000"/>
                </a:solidFill>
              </a:rPr>
              <a:t> y </a:t>
            </a:r>
            <a:r>
              <a:rPr lang="en-US" dirty="0" err="1" smtClean="0">
                <a:solidFill>
                  <a:srgbClr val="FF0000"/>
                </a:solidFill>
              </a:rPr>
              <a:t>seis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48000" y="58028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treinta</a:t>
            </a:r>
            <a:r>
              <a:rPr lang="en-US" dirty="0" smtClean="0">
                <a:solidFill>
                  <a:srgbClr val="FF0000"/>
                </a:solidFill>
              </a:rPr>
              <a:t> y </a:t>
            </a:r>
            <a:r>
              <a:rPr lang="en-US" dirty="0" err="1" smtClean="0">
                <a:solidFill>
                  <a:srgbClr val="FF0000"/>
                </a:solidFill>
              </a:rPr>
              <a:t>ocho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72000" y="580286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cincuenta</a:t>
            </a:r>
            <a:r>
              <a:rPr lang="en-US" dirty="0" smtClean="0">
                <a:solidFill>
                  <a:srgbClr val="FF0000"/>
                </a:solidFill>
              </a:rPr>
              <a:t> y </a:t>
            </a:r>
            <a:r>
              <a:rPr lang="en-US" dirty="0" err="1" smtClean="0">
                <a:solidFill>
                  <a:srgbClr val="FF0000"/>
                </a:solidFill>
              </a:rPr>
              <a:t>siete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84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Escuchar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5" b="40000"/>
          <a:stretch/>
        </p:blipFill>
        <p:spPr>
          <a:xfrm>
            <a:off x="285750" y="1828800"/>
            <a:ext cx="85725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50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¡</a:t>
            </a:r>
            <a:r>
              <a:rPr lang="en-US" dirty="0" err="1" smtClean="0"/>
              <a:t>Matemáticas</a:t>
            </a:r>
            <a:r>
              <a:rPr lang="en-US" dirty="0" smtClean="0"/>
              <a:t>!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Object: Use numbers 0-100 in multiplication and division math problems</a:t>
            </a:r>
          </a:p>
          <a:p>
            <a:r>
              <a:rPr lang="en-US" sz="2000" dirty="0" smtClean="0"/>
              <a:t>Procedure:</a:t>
            </a:r>
          </a:p>
          <a:p>
            <a:pPr lvl="1"/>
            <a:r>
              <a:rPr lang="en-US" sz="1800" dirty="0" smtClean="0"/>
              <a:t>Take a flashcard from the basket on your table</a:t>
            </a:r>
          </a:p>
          <a:p>
            <a:pPr lvl="1"/>
            <a:r>
              <a:rPr lang="en-US" sz="1800" dirty="0" smtClean="0"/>
              <a:t>On the back of the flashcard, there is a script in Spanish for you to read (blue speech bubble)</a:t>
            </a:r>
          </a:p>
          <a:p>
            <a:pPr lvl="2"/>
            <a:r>
              <a:rPr lang="en-US" sz="1600" dirty="0" smtClean="0"/>
              <a:t>The answer to the math problem is in the red speech bubble (do not tell your partner until he/she has tried to answer on their own)</a:t>
            </a:r>
          </a:p>
          <a:p>
            <a:pPr lvl="2"/>
            <a:r>
              <a:rPr lang="en-US" sz="1600" dirty="0" smtClean="0"/>
              <a:t>“</a:t>
            </a:r>
            <a:r>
              <a:rPr lang="en-US" sz="1600" dirty="0" err="1" smtClean="0"/>
              <a:t>por</a:t>
            </a:r>
            <a:r>
              <a:rPr lang="en-US" sz="1600" dirty="0" smtClean="0"/>
              <a:t>” = times; “</a:t>
            </a:r>
            <a:r>
              <a:rPr lang="en-US" sz="1600" dirty="0" err="1" smtClean="0"/>
              <a:t>dividido</a:t>
            </a:r>
            <a:r>
              <a:rPr lang="en-US" sz="1600" dirty="0" smtClean="0"/>
              <a:t> </a:t>
            </a:r>
            <a:r>
              <a:rPr lang="en-US" sz="1600" dirty="0" err="1" smtClean="0"/>
              <a:t>por</a:t>
            </a:r>
            <a:r>
              <a:rPr lang="en-US" sz="1600" dirty="0" smtClean="0"/>
              <a:t>” = divided by, “son” = equals</a:t>
            </a:r>
          </a:p>
          <a:p>
            <a:pPr lvl="1"/>
            <a:r>
              <a:rPr lang="en-US" sz="1800" dirty="0" smtClean="0"/>
              <a:t>Meet with a partner, ask each other the math problems using the script, check answers, and trade cards</a:t>
            </a:r>
          </a:p>
          <a:p>
            <a:pPr lvl="2"/>
            <a:r>
              <a:rPr lang="en-US" sz="1600" dirty="0" smtClean="0"/>
              <a:t>You may use any notes on numbers and a calculator (if you have one that is </a:t>
            </a:r>
            <a:r>
              <a:rPr lang="en-US" sz="1600" b="1" dirty="0" smtClean="0"/>
              <a:t>not</a:t>
            </a:r>
            <a:r>
              <a:rPr lang="en-US" sz="1600" dirty="0" smtClean="0"/>
              <a:t> on your phone)</a:t>
            </a:r>
          </a:p>
          <a:p>
            <a:pPr lvl="2"/>
            <a:r>
              <a:rPr lang="en-US" sz="1600" dirty="0" smtClean="0"/>
              <a:t>Speak Spanish only!</a:t>
            </a:r>
          </a:p>
          <a:p>
            <a:pPr lvl="1"/>
            <a:r>
              <a:rPr lang="en-US" sz="1800" dirty="0" smtClean="0"/>
              <a:t>Repeat the process with different classmates for the remainder of class time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4170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puedo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can…</a:t>
            </a:r>
          </a:p>
          <a:p>
            <a:pPr lvl="1"/>
            <a:r>
              <a:rPr lang="en-US" dirty="0" smtClean="0"/>
              <a:t>Count from 30 to 100</a:t>
            </a:r>
          </a:p>
          <a:p>
            <a:pPr marL="344487" lvl="1" indent="0">
              <a:buNone/>
            </a:pPr>
            <a:endParaRPr lang="en-US" dirty="0"/>
          </a:p>
          <a:p>
            <a:r>
              <a:rPr lang="en-US" dirty="0" smtClean="0"/>
              <a:t>Success Criteria</a:t>
            </a:r>
          </a:p>
          <a:p>
            <a:pPr lvl="1"/>
            <a:r>
              <a:rPr lang="en-US" dirty="0" smtClean="0"/>
              <a:t>Recognize numbers in and out of sequence for counting exercises and describing amounts of nouns </a:t>
            </a:r>
          </a:p>
          <a:p>
            <a:pPr lvl="1"/>
            <a:r>
              <a:rPr lang="en-US" dirty="0" smtClean="0"/>
              <a:t>Identify age with </a:t>
            </a:r>
            <a:r>
              <a:rPr lang="en-US" i="1" dirty="0" err="1" smtClean="0"/>
              <a:t>tener</a:t>
            </a:r>
            <a:r>
              <a:rPr lang="en-US" i="1" dirty="0" smtClean="0"/>
              <a:t> </a:t>
            </a:r>
            <a:r>
              <a:rPr lang="en-US" dirty="0" smtClean="0"/>
              <a:t>and numbers</a:t>
            </a:r>
          </a:p>
          <a:p>
            <a:pPr lvl="1"/>
            <a:r>
              <a:rPr lang="en-US" dirty="0" smtClean="0"/>
              <a:t>Tell phone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543800" cy="1295400"/>
          </a:xfrm>
        </p:spPr>
        <p:txBody>
          <a:bodyPr/>
          <a:lstStyle/>
          <a:p>
            <a:r>
              <a:rPr lang="en-US"/>
              <a:t>Los números 30-100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495300" indent="-495300">
              <a:buFont typeface="Wingdings" pitchFamily="2" charset="2"/>
              <a:buNone/>
            </a:pPr>
            <a:r>
              <a:rPr lang="en-US" sz="2600" dirty="0"/>
              <a:t>30</a:t>
            </a:r>
          </a:p>
          <a:p>
            <a:pPr marL="495300" indent="-495300">
              <a:buFont typeface="Wingdings" pitchFamily="2" charset="2"/>
              <a:buNone/>
            </a:pPr>
            <a:r>
              <a:rPr lang="en-US" sz="2600" dirty="0"/>
              <a:t>31</a:t>
            </a:r>
          </a:p>
          <a:p>
            <a:pPr marL="495300" indent="-495300">
              <a:buFont typeface="Wingdings" pitchFamily="2" charset="2"/>
              <a:buNone/>
            </a:pPr>
            <a:r>
              <a:rPr lang="en-US" sz="2600" dirty="0"/>
              <a:t>32</a:t>
            </a:r>
          </a:p>
          <a:p>
            <a:pPr marL="495300" indent="-495300">
              <a:buFont typeface="Wingdings" pitchFamily="2" charset="2"/>
              <a:buNone/>
            </a:pPr>
            <a:r>
              <a:rPr lang="en-US" sz="2600" dirty="0"/>
              <a:t>33</a:t>
            </a:r>
          </a:p>
          <a:p>
            <a:pPr marL="495300" indent="-495300">
              <a:buFont typeface="Wingdings" pitchFamily="2" charset="2"/>
              <a:buNone/>
            </a:pPr>
            <a:r>
              <a:rPr lang="en-US" sz="2600" dirty="0"/>
              <a:t>34</a:t>
            </a:r>
          </a:p>
          <a:p>
            <a:pPr marL="495300" indent="-495300">
              <a:buFont typeface="Wingdings" pitchFamily="2" charset="2"/>
              <a:buNone/>
            </a:pPr>
            <a:r>
              <a:rPr lang="en-US" sz="2600" dirty="0"/>
              <a:t>35</a:t>
            </a:r>
          </a:p>
          <a:p>
            <a:pPr marL="495300" indent="-495300">
              <a:buFont typeface="Wingdings" pitchFamily="2" charset="2"/>
              <a:buNone/>
            </a:pPr>
            <a:r>
              <a:rPr lang="en-US" sz="2600" dirty="0"/>
              <a:t>36</a:t>
            </a:r>
          </a:p>
          <a:p>
            <a:pPr marL="495300" indent="-495300">
              <a:buFont typeface="Wingdings" pitchFamily="2" charset="2"/>
              <a:buNone/>
            </a:pPr>
            <a:r>
              <a:rPr lang="en-US" sz="2600" dirty="0"/>
              <a:t>37</a:t>
            </a:r>
          </a:p>
          <a:p>
            <a:pPr marL="495300" indent="-495300">
              <a:buFont typeface="Wingdings" pitchFamily="2" charset="2"/>
              <a:buNone/>
            </a:pPr>
            <a:r>
              <a:rPr lang="en-US" sz="2600" dirty="0"/>
              <a:t>38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600" dirty="0"/>
              <a:t>39</a:t>
            </a:r>
          </a:p>
          <a:p>
            <a:pPr>
              <a:buFont typeface="Wingdings" pitchFamily="2" charset="2"/>
              <a:buNone/>
            </a:pPr>
            <a:r>
              <a:rPr lang="en-US" sz="2600" dirty="0"/>
              <a:t>40</a:t>
            </a:r>
          </a:p>
          <a:p>
            <a:pPr>
              <a:buFont typeface="Wingdings" pitchFamily="2" charset="2"/>
              <a:buNone/>
            </a:pPr>
            <a:r>
              <a:rPr lang="en-US" sz="2600" dirty="0"/>
              <a:t>41</a:t>
            </a:r>
          </a:p>
          <a:p>
            <a:pPr>
              <a:buFont typeface="Wingdings" pitchFamily="2" charset="2"/>
              <a:buNone/>
            </a:pPr>
            <a:r>
              <a:rPr lang="en-US" sz="2600" dirty="0"/>
              <a:t>50</a:t>
            </a:r>
          </a:p>
          <a:p>
            <a:pPr>
              <a:buFont typeface="Wingdings" pitchFamily="2" charset="2"/>
              <a:buNone/>
            </a:pPr>
            <a:r>
              <a:rPr lang="en-US" sz="2600" dirty="0"/>
              <a:t>60</a:t>
            </a:r>
          </a:p>
          <a:p>
            <a:pPr>
              <a:buFont typeface="Wingdings" pitchFamily="2" charset="2"/>
              <a:buNone/>
            </a:pPr>
            <a:r>
              <a:rPr lang="en-US" sz="2600" dirty="0"/>
              <a:t>70</a:t>
            </a:r>
          </a:p>
          <a:p>
            <a:pPr>
              <a:buFont typeface="Wingdings" pitchFamily="2" charset="2"/>
              <a:buNone/>
            </a:pPr>
            <a:r>
              <a:rPr lang="en-US" sz="2600" dirty="0"/>
              <a:t>80</a:t>
            </a:r>
          </a:p>
          <a:p>
            <a:pPr>
              <a:buFont typeface="Wingdings" pitchFamily="2" charset="2"/>
              <a:buNone/>
            </a:pPr>
            <a:r>
              <a:rPr lang="en-US" sz="2600" dirty="0"/>
              <a:t>90</a:t>
            </a:r>
          </a:p>
          <a:p>
            <a:pPr>
              <a:buFont typeface="Wingdings" pitchFamily="2" charset="2"/>
              <a:buNone/>
            </a:pPr>
            <a:r>
              <a:rPr lang="en-US" sz="2600" dirty="0"/>
              <a:t>100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33400" y="1720850"/>
            <a:ext cx="3429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 dirty="0" err="1">
                <a:solidFill>
                  <a:schemeClr val="tx2"/>
                </a:solidFill>
              </a:rPr>
              <a:t>treinta</a:t>
            </a:r>
            <a:endParaRPr lang="en-US" sz="2600" b="1" dirty="0">
              <a:solidFill>
                <a:schemeClr val="tx2"/>
              </a:solidFill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990600" y="2209800"/>
            <a:ext cx="3429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 dirty="0" err="1">
                <a:solidFill>
                  <a:schemeClr val="tx2"/>
                </a:solidFill>
              </a:rPr>
              <a:t>treinta</a:t>
            </a:r>
            <a:r>
              <a:rPr lang="en-US" sz="2600" b="1" dirty="0">
                <a:solidFill>
                  <a:schemeClr val="tx2"/>
                </a:solidFill>
              </a:rPr>
              <a:t> y </a:t>
            </a:r>
            <a:r>
              <a:rPr lang="en-US" sz="2600" b="1" dirty="0" err="1">
                <a:solidFill>
                  <a:schemeClr val="tx2"/>
                </a:solidFill>
              </a:rPr>
              <a:t>uno</a:t>
            </a:r>
            <a:endParaRPr lang="en-US" sz="2600" b="1" dirty="0">
              <a:solidFill>
                <a:schemeClr val="tx2"/>
              </a:solidFill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990600" y="2667000"/>
            <a:ext cx="3429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 dirty="0" err="1">
                <a:solidFill>
                  <a:schemeClr val="tx2"/>
                </a:solidFill>
              </a:rPr>
              <a:t>treinta</a:t>
            </a:r>
            <a:r>
              <a:rPr lang="en-US" sz="2600" b="1" dirty="0">
                <a:solidFill>
                  <a:schemeClr val="tx2"/>
                </a:solidFill>
              </a:rPr>
              <a:t> y dos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990600" y="3124200"/>
            <a:ext cx="3429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 dirty="0" err="1">
                <a:solidFill>
                  <a:schemeClr val="tx2"/>
                </a:solidFill>
              </a:rPr>
              <a:t>treinta</a:t>
            </a:r>
            <a:r>
              <a:rPr lang="en-US" sz="2600" b="1" dirty="0">
                <a:solidFill>
                  <a:schemeClr val="tx2"/>
                </a:solidFill>
              </a:rPr>
              <a:t> y </a:t>
            </a:r>
            <a:r>
              <a:rPr lang="en-US" sz="2600" b="1" dirty="0" err="1">
                <a:solidFill>
                  <a:schemeClr val="tx2"/>
                </a:solidFill>
              </a:rPr>
              <a:t>tres</a:t>
            </a:r>
            <a:endParaRPr lang="en-US" sz="2600" b="1" dirty="0">
              <a:solidFill>
                <a:schemeClr val="tx2"/>
              </a:solidFill>
            </a:endParaRP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1219200" y="3625850"/>
            <a:ext cx="3429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 dirty="0" err="1">
                <a:solidFill>
                  <a:schemeClr val="tx2"/>
                </a:solidFill>
              </a:rPr>
              <a:t>treinta</a:t>
            </a:r>
            <a:r>
              <a:rPr lang="en-US" sz="2600" b="1" dirty="0">
                <a:solidFill>
                  <a:schemeClr val="tx2"/>
                </a:solidFill>
              </a:rPr>
              <a:t> y </a:t>
            </a:r>
            <a:r>
              <a:rPr lang="en-US" sz="2600" b="1" dirty="0" err="1">
                <a:solidFill>
                  <a:schemeClr val="tx2"/>
                </a:solidFill>
              </a:rPr>
              <a:t>cuatro</a:t>
            </a:r>
            <a:endParaRPr lang="en-US" sz="2600" b="1" dirty="0">
              <a:solidFill>
                <a:schemeClr val="tx2"/>
              </a:solidFill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1143000" y="4114800"/>
            <a:ext cx="3429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 dirty="0" err="1">
                <a:solidFill>
                  <a:schemeClr val="tx2"/>
                </a:solidFill>
              </a:rPr>
              <a:t>treinta</a:t>
            </a:r>
            <a:r>
              <a:rPr lang="en-US" sz="2600" b="1" dirty="0">
                <a:solidFill>
                  <a:schemeClr val="tx2"/>
                </a:solidFill>
              </a:rPr>
              <a:t> y </a:t>
            </a:r>
            <a:r>
              <a:rPr lang="en-US" sz="2600" b="1" dirty="0" err="1">
                <a:solidFill>
                  <a:schemeClr val="tx2"/>
                </a:solidFill>
              </a:rPr>
              <a:t>cinco</a:t>
            </a:r>
            <a:endParaRPr lang="en-US" sz="2600" b="1" dirty="0">
              <a:solidFill>
                <a:schemeClr val="tx2"/>
              </a:solidFill>
            </a:endParaRP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990600" y="4540250"/>
            <a:ext cx="3429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 dirty="0" err="1">
                <a:solidFill>
                  <a:schemeClr val="tx2"/>
                </a:solidFill>
              </a:rPr>
              <a:t>treinta</a:t>
            </a:r>
            <a:r>
              <a:rPr lang="en-US" sz="2600" b="1" dirty="0">
                <a:solidFill>
                  <a:schemeClr val="tx2"/>
                </a:solidFill>
              </a:rPr>
              <a:t> y </a:t>
            </a:r>
            <a:r>
              <a:rPr lang="en-US" sz="2600" b="1" dirty="0" err="1">
                <a:solidFill>
                  <a:schemeClr val="tx2"/>
                </a:solidFill>
              </a:rPr>
              <a:t>seis</a:t>
            </a:r>
            <a:endParaRPr lang="en-US" sz="2600" b="1" dirty="0">
              <a:solidFill>
                <a:schemeClr val="tx2"/>
              </a:solidFill>
            </a:endParaRP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1066800" y="5029200"/>
            <a:ext cx="3429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 dirty="0" err="1">
                <a:solidFill>
                  <a:schemeClr val="tx2"/>
                </a:solidFill>
              </a:rPr>
              <a:t>treinta</a:t>
            </a:r>
            <a:r>
              <a:rPr lang="en-US" sz="2600" b="1" dirty="0">
                <a:solidFill>
                  <a:schemeClr val="tx2"/>
                </a:solidFill>
              </a:rPr>
              <a:t> y </a:t>
            </a:r>
            <a:r>
              <a:rPr lang="en-US" sz="2600" b="1" dirty="0" err="1">
                <a:solidFill>
                  <a:schemeClr val="tx2"/>
                </a:solidFill>
              </a:rPr>
              <a:t>siete</a:t>
            </a:r>
            <a:endParaRPr lang="en-US" sz="2600" b="1" dirty="0">
              <a:solidFill>
                <a:schemeClr val="tx2"/>
              </a:solidFill>
            </a:endParaRP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1066800" y="5486400"/>
            <a:ext cx="3429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 dirty="0" err="1">
                <a:solidFill>
                  <a:schemeClr val="tx2"/>
                </a:solidFill>
              </a:rPr>
              <a:t>treinta</a:t>
            </a:r>
            <a:r>
              <a:rPr lang="en-US" sz="2600" b="1" dirty="0">
                <a:solidFill>
                  <a:schemeClr val="tx2"/>
                </a:solidFill>
              </a:rPr>
              <a:t> y </a:t>
            </a:r>
            <a:r>
              <a:rPr lang="en-US" sz="2600" b="1" dirty="0" err="1">
                <a:solidFill>
                  <a:schemeClr val="tx2"/>
                </a:solidFill>
              </a:rPr>
              <a:t>ocho</a:t>
            </a:r>
            <a:endParaRPr lang="en-US" sz="2600" b="1" dirty="0">
              <a:solidFill>
                <a:schemeClr val="tx2"/>
              </a:solidFill>
            </a:endParaRP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5334000" y="1720850"/>
            <a:ext cx="3429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 dirty="0" err="1">
                <a:solidFill>
                  <a:schemeClr val="tx2"/>
                </a:solidFill>
              </a:rPr>
              <a:t>treinta</a:t>
            </a:r>
            <a:r>
              <a:rPr lang="en-US" sz="2600" b="1" dirty="0">
                <a:solidFill>
                  <a:schemeClr val="tx2"/>
                </a:solidFill>
              </a:rPr>
              <a:t> y </a:t>
            </a:r>
            <a:r>
              <a:rPr lang="en-US" sz="2600" b="1" dirty="0" err="1">
                <a:solidFill>
                  <a:schemeClr val="tx2"/>
                </a:solidFill>
              </a:rPr>
              <a:t>nueve</a:t>
            </a:r>
            <a:endParaRPr lang="en-US" sz="2600" b="1" dirty="0">
              <a:solidFill>
                <a:schemeClr val="tx2"/>
              </a:solidFill>
            </a:endParaRP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4800600" y="2209800"/>
            <a:ext cx="3429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 dirty="0" err="1">
                <a:solidFill>
                  <a:schemeClr val="tx2"/>
                </a:solidFill>
              </a:rPr>
              <a:t>cuarenta</a:t>
            </a:r>
            <a:endParaRPr lang="en-US" sz="2600" b="1" dirty="0">
              <a:solidFill>
                <a:schemeClr val="tx2"/>
              </a:solidFill>
            </a:endParaRP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5257800" y="2635250"/>
            <a:ext cx="3429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 dirty="0" err="1">
                <a:solidFill>
                  <a:schemeClr val="tx2"/>
                </a:solidFill>
              </a:rPr>
              <a:t>cuarenta</a:t>
            </a:r>
            <a:r>
              <a:rPr lang="en-US" sz="2600" b="1" dirty="0">
                <a:solidFill>
                  <a:schemeClr val="tx2"/>
                </a:solidFill>
              </a:rPr>
              <a:t> y </a:t>
            </a:r>
            <a:r>
              <a:rPr lang="en-US" sz="2600" b="1" dirty="0" err="1">
                <a:solidFill>
                  <a:schemeClr val="tx2"/>
                </a:solidFill>
              </a:rPr>
              <a:t>uno</a:t>
            </a:r>
            <a:endParaRPr lang="en-US" sz="2600" b="1" dirty="0">
              <a:solidFill>
                <a:schemeClr val="tx2"/>
              </a:solidFill>
            </a:endParaRP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4876800" y="3092450"/>
            <a:ext cx="3429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 dirty="0" err="1">
                <a:solidFill>
                  <a:schemeClr val="tx2"/>
                </a:solidFill>
              </a:rPr>
              <a:t>cincuenta</a:t>
            </a:r>
            <a:endParaRPr lang="en-US" sz="2600" b="1" dirty="0">
              <a:solidFill>
                <a:schemeClr val="tx2"/>
              </a:solidFill>
            </a:endParaRP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4724400" y="3625850"/>
            <a:ext cx="3429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 dirty="0" err="1">
                <a:solidFill>
                  <a:schemeClr val="tx2"/>
                </a:solidFill>
              </a:rPr>
              <a:t>sesenta</a:t>
            </a:r>
            <a:endParaRPr lang="en-US" sz="2600" b="1" dirty="0">
              <a:solidFill>
                <a:schemeClr val="tx2"/>
              </a:solidFill>
            </a:endParaRP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4724400" y="4114800"/>
            <a:ext cx="3429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 dirty="0" err="1">
                <a:solidFill>
                  <a:schemeClr val="tx2"/>
                </a:solidFill>
              </a:rPr>
              <a:t>setenta</a:t>
            </a:r>
            <a:endParaRPr lang="en-US" sz="2600" b="1" dirty="0">
              <a:solidFill>
                <a:schemeClr val="tx2"/>
              </a:solidFill>
            </a:endParaRP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4800600" y="4540250"/>
            <a:ext cx="3429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 dirty="0" err="1">
                <a:solidFill>
                  <a:schemeClr val="tx2"/>
                </a:solidFill>
              </a:rPr>
              <a:t>ochenta</a:t>
            </a:r>
            <a:endParaRPr lang="en-US" sz="2600" b="1" dirty="0">
              <a:solidFill>
                <a:schemeClr val="tx2"/>
              </a:solidFill>
            </a:endParaRP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4800600" y="5029200"/>
            <a:ext cx="3429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 dirty="0" err="1">
                <a:solidFill>
                  <a:schemeClr val="tx2"/>
                </a:solidFill>
              </a:rPr>
              <a:t>noventa</a:t>
            </a:r>
            <a:endParaRPr lang="en-US" sz="2600" b="1" dirty="0">
              <a:solidFill>
                <a:schemeClr val="tx2"/>
              </a:solidFill>
            </a:endParaRP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4495800" y="5486400"/>
            <a:ext cx="3429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</a:rPr>
              <a:t>cien</a:t>
            </a:r>
            <a:r>
              <a:rPr lang="en-US" sz="2600" b="1" dirty="0" smtClean="0">
                <a:solidFill>
                  <a:schemeClr val="tx2"/>
                </a:solidFill>
              </a:rPr>
              <a:t>,</a:t>
            </a:r>
            <a:endParaRPr lang="en-US" sz="2600" b="1" dirty="0">
              <a:solidFill>
                <a:schemeClr val="tx2"/>
              </a:solidFill>
            </a:endParaRP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5638800" y="5486400"/>
            <a:ext cx="3429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 dirty="0" err="1" smtClean="0">
                <a:solidFill>
                  <a:schemeClr val="tx2"/>
                </a:solidFill>
              </a:rPr>
              <a:t>ciento</a:t>
            </a:r>
            <a:endParaRPr lang="en-US" sz="2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1" grpId="0"/>
      <p:bldP spid="6152" grpId="0"/>
      <p:bldP spid="6153" grpId="0"/>
      <p:bldP spid="6154" grpId="0"/>
      <p:bldP spid="6155" grpId="0"/>
      <p:bldP spid="6156" grpId="0"/>
      <p:bldP spid="6157" grpId="0"/>
      <p:bldP spid="6158" grpId="0"/>
      <p:bldP spid="6159" grpId="0"/>
      <p:bldP spid="6160" grpId="0"/>
      <p:bldP spid="6161" grpId="0"/>
      <p:bldP spid="6162" grpId="0"/>
      <p:bldP spid="6163" grpId="0"/>
      <p:bldP spid="6164" grpId="0"/>
      <p:bldP spid="6165" grpId="0"/>
      <p:bldP spid="6166" grpId="0"/>
      <p:bldP spid="6167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 smtClean="0"/>
              <a:t>uso</a:t>
            </a:r>
            <a:r>
              <a:rPr lang="en-US" dirty="0" smtClean="0"/>
              <a:t>- </a:t>
            </a:r>
            <a:r>
              <a:rPr lang="en-US" dirty="0" err="1" smtClean="0"/>
              <a:t>Números</a:t>
            </a:r>
            <a:r>
              <a:rPr lang="en-US" dirty="0" smtClean="0"/>
              <a:t> 30-99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AutoNum type="alphaUcPeriod"/>
            </a:pPr>
            <a:r>
              <a:rPr lang="en-US" sz="2800"/>
              <a:t>The word _______ is used in most numbers 31-99.</a:t>
            </a:r>
          </a:p>
          <a:p>
            <a:pPr marL="571500" indent="-571500">
              <a:buFont typeface="Wingdings" pitchFamily="2" charset="2"/>
              <a:buAutoNum type="alphaUcPeriod"/>
            </a:pPr>
            <a:r>
              <a:rPr lang="en-US" sz="2800"/>
              <a:t>With numbers that end in uno (31, 41, etc.), </a:t>
            </a:r>
            <a:r>
              <a:rPr lang="en-US" sz="2800" i="1"/>
              <a:t>uno</a:t>
            </a:r>
            <a:r>
              <a:rPr lang="en-US" sz="2800"/>
              <a:t> becomes ________ before a masculine noun and _________ before a feminine noun.</a:t>
            </a:r>
          </a:p>
          <a:p>
            <a:pPr marL="1131888" lvl="2" indent="-438150"/>
            <a:r>
              <a:rPr lang="es-ES" sz="2400"/>
              <a:t>Examples:</a:t>
            </a:r>
            <a:r>
              <a:rPr lang="es-ES"/>
              <a:t> 	</a:t>
            </a:r>
          </a:p>
          <a:p>
            <a:pPr marL="1370013" lvl="3" indent="-381000"/>
            <a:r>
              <a:rPr lang="es-ES" sz="2200"/>
              <a:t>Hay treinta y </a:t>
            </a:r>
            <a:r>
              <a:rPr lang="es-ES" sz="2200" u="sng"/>
              <a:t>un</a:t>
            </a:r>
            <a:r>
              <a:rPr lang="es-ES" sz="2200"/>
              <a:t> chicos. 		</a:t>
            </a:r>
          </a:p>
          <a:p>
            <a:pPr marL="1370013" lvl="3" indent="-381000"/>
            <a:r>
              <a:rPr lang="es-ES" sz="2200"/>
              <a:t>Hay treinta y </a:t>
            </a:r>
            <a:r>
              <a:rPr lang="es-ES" sz="2200" u="sng"/>
              <a:t>una</a:t>
            </a:r>
            <a:r>
              <a:rPr lang="es-ES" sz="2200"/>
              <a:t> chicas.</a:t>
            </a:r>
            <a:endParaRPr lang="en-US" sz="220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676400" y="1614488"/>
            <a:ext cx="3429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chemeClr val="tx2"/>
                </a:solidFill>
              </a:rPr>
              <a:t>y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362200" y="3062288"/>
            <a:ext cx="3429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chemeClr val="tx2"/>
                </a:solidFill>
              </a:rPr>
              <a:t>un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905000" y="3519488"/>
            <a:ext cx="3429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>
                <a:solidFill>
                  <a:schemeClr val="tx2"/>
                </a:solidFill>
              </a:rPr>
              <a:t>una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105400" y="4419600"/>
            <a:ext cx="3429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dirty="0">
                <a:solidFill>
                  <a:schemeClr val="tx2"/>
                </a:solidFill>
              </a:rPr>
              <a:t>There are 31 boys.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105400" y="4830763"/>
            <a:ext cx="3429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dirty="0">
                <a:solidFill>
                  <a:schemeClr val="tx2"/>
                </a:solidFill>
              </a:rPr>
              <a:t>There are 31 girls.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/>
      <p:bldP spid="8198" grpId="0"/>
      <p:bldP spid="8199" grpId="0"/>
      <p:bldP spid="82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 smtClean="0"/>
              <a:t>uso</a:t>
            </a:r>
            <a:r>
              <a:rPr lang="en-US" dirty="0" smtClean="0"/>
              <a:t>- </a:t>
            </a:r>
            <a:r>
              <a:rPr lang="en-US" dirty="0" err="1" smtClean="0"/>
              <a:t>Cien</a:t>
            </a:r>
            <a:r>
              <a:rPr lang="en-US" dirty="0" smtClean="0"/>
              <a:t> y </a:t>
            </a:r>
            <a:r>
              <a:rPr lang="en-US" dirty="0" err="1" smtClean="0"/>
              <a:t>Ciento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lnSpc>
                <a:spcPct val="90000"/>
              </a:lnSpc>
              <a:buFont typeface="+mj-lt"/>
              <a:buAutoNum type="alphaUcPeriod"/>
            </a:pPr>
            <a:r>
              <a:rPr lang="en-US" sz="2600" dirty="0"/>
              <a:t>________________ is used for 100 before nouns and in counting. </a:t>
            </a:r>
          </a:p>
          <a:p>
            <a:pPr marL="839788" lvl="1" indent="-495300">
              <a:lnSpc>
                <a:spcPct val="90000"/>
              </a:lnSpc>
            </a:pPr>
            <a:r>
              <a:rPr lang="en-US" sz="2200" dirty="0"/>
              <a:t>Example: 	</a:t>
            </a:r>
          </a:p>
          <a:p>
            <a:pPr marL="1131888" lvl="2" indent="-438150">
              <a:lnSpc>
                <a:spcPct val="90000"/>
              </a:lnSpc>
            </a:pPr>
            <a:r>
              <a:rPr lang="en-US" sz="2100" dirty="0"/>
              <a:t>Hay </a:t>
            </a:r>
            <a:r>
              <a:rPr lang="en-US" sz="2100" dirty="0" err="1"/>
              <a:t>cien</a:t>
            </a:r>
            <a:r>
              <a:rPr lang="en-US" sz="2100" dirty="0"/>
              <a:t> </a:t>
            </a:r>
            <a:r>
              <a:rPr lang="en-US" sz="2100" dirty="0" err="1"/>
              <a:t>estudiantes</a:t>
            </a:r>
            <a:r>
              <a:rPr lang="en-US" sz="2100" dirty="0"/>
              <a:t>.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 sz="2600" dirty="0"/>
              <a:t>________________ is used for numbers over 100 and for percentages.</a:t>
            </a:r>
          </a:p>
          <a:p>
            <a:pPr marL="839788" lvl="1" indent="-495300">
              <a:lnSpc>
                <a:spcPct val="90000"/>
              </a:lnSpc>
            </a:pPr>
            <a:r>
              <a:rPr lang="es-ES" sz="2200" dirty="0" err="1"/>
              <a:t>Examples</a:t>
            </a:r>
            <a:r>
              <a:rPr lang="es-ES" sz="2200" dirty="0"/>
              <a:t>: 	</a:t>
            </a:r>
          </a:p>
          <a:p>
            <a:pPr marL="1131888" lvl="2" indent="-438150">
              <a:lnSpc>
                <a:spcPct val="90000"/>
              </a:lnSpc>
            </a:pPr>
            <a:r>
              <a:rPr lang="es-ES" sz="2100" dirty="0"/>
              <a:t>¿Cuántos libros </a:t>
            </a:r>
            <a:r>
              <a:rPr lang="es-ES" sz="2100" dirty="0" smtClean="0"/>
              <a:t>hay en la biblioteca? </a:t>
            </a:r>
            <a:r>
              <a:rPr lang="es-ES" sz="2100" dirty="0"/>
              <a:t>Cientos.</a:t>
            </a:r>
          </a:p>
          <a:p>
            <a:pPr marL="1131888" lvl="2" indent="-438150">
              <a:lnSpc>
                <a:spcPct val="90000"/>
              </a:lnSpc>
              <a:buFont typeface="Wingdings" pitchFamily="2" charset="2"/>
              <a:buNone/>
            </a:pPr>
            <a:endParaRPr lang="es-ES" sz="2100" dirty="0"/>
          </a:p>
          <a:p>
            <a:pPr marL="1131888" lvl="2" indent="-438150">
              <a:lnSpc>
                <a:spcPct val="90000"/>
              </a:lnSpc>
            </a:pPr>
            <a:r>
              <a:rPr lang="es-ES" sz="2100" dirty="0"/>
              <a:t>Noventa por ciento de los estudiantes estudian para los exámenes.</a:t>
            </a:r>
            <a:endParaRPr lang="en-US" sz="2100" dirty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838200" y="1644650"/>
            <a:ext cx="3429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 dirty="0" err="1">
                <a:solidFill>
                  <a:schemeClr val="tx2"/>
                </a:solidFill>
              </a:rPr>
              <a:t>Cien</a:t>
            </a:r>
            <a:endParaRPr lang="en-US" sz="2600" b="1" dirty="0">
              <a:solidFill>
                <a:schemeClr val="tx2"/>
              </a:solidFill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495800" y="2773363"/>
            <a:ext cx="3429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dirty="0">
                <a:solidFill>
                  <a:schemeClr val="tx2"/>
                </a:solidFill>
              </a:rPr>
              <a:t>There are 100 students.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838200" y="3200400"/>
            <a:ext cx="3429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 dirty="0" err="1">
                <a:solidFill>
                  <a:schemeClr val="tx2"/>
                </a:solidFill>
              </a:rPr>
              <a:t>Ciento</a:t>
            </a:r>
            <a:endParaRPr lang="en-US" sz="2600" b="1" dirty="0">
              <a:solidFill>
                <a:schemeClr val="tx2"/>
              </a:solidFill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905000" y="4678363"/>
            <a:ext cx="7162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dirty="0">
                <a:solidFill>
                  <a:schemeClr val="tx2"/>
                </a:solidFill>
              </a:rPr>
              <a:t>How many books are </a:t>
            </a:r>
            <a:r>
              <a:rPr lang="en-US" sz="2200" b="1" dirty="0" smtClean="0">
                <a:solidFill>
                  <a:schemeClr val="tx2"/>
                </a:solidFill>
              </a:rPr>
              <a:t>there in the library? </a:t>
            </a:r>
            <a:r>
              <a:rPr lang="en-US" sz="2200" b="1" dirty="0">
                <a:solidFill>
                  <a:schemeClr val="tx2"/>
                </a:solidFill>
              </a:rPr>
              <a:t>Hundreds.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590800" y="5867400"/>
            <a:ext cx="541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dirty="0">
                <a:solidFill>
                  <a:schemeClr val="tx2"/>
                </a:solidFill>
              </a:rPr>
              <a:t>Ninety percent of the students study for the tests.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/>
      <p:bldP spid="9222" grpId="0"/>
      <p:bldP spid="9223" grpId="0"/>
      <p:bldP spid="92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criteria Check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Números</a:t>
            </a:r>
            <a:r>
              <a:rPr lang="en-US" dirty="0" smtClean="0"/>
              <a:t> 30-100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88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Practicar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i="1" dirty="0" err="1" smtClean="0"/>
              <a:t>tener</a:t>
            </a:r>
            <a:r>
              <a:rPr lang="en-US" dirty="0" smtClean="0"/>
              <a:t> and numbers to identify the ages of the following people</a:t>
            </a:r>
          </a:p>
          <a:p>
            <a:pPr lvl="1"/>
            <a:r>
              <a:rPr lang="en-US" dirty="0" smtClean="0"/>
              <a:t>Tell your answer in a complete sentence (subject, </a:t>
            </a:r>
            <a:r>
              <a:rPr lang="en-US" i="1" dirty="0" err="1" smtClean="0"/>
              <a:t>tener</a:t>
            </a:r>
            <a:r>
              <a:rPr lang="en-US" dirty="0" smtClean="0"/>
              <a:t> conjugated, number, the word for “years”)</a:t>
            </a:r>
          </a:p>
          <a:p>
            <a:pPr lvl="2"/>
            <a:r>
              <a:rPr lang="en-US" dirty="0" smtClean="0"/>
              <a:t>Hint: use the same form of </a:t>
            </a:r>
            <a:r>
              <a:rPr lang="en-US" i="1" dirty="0" err="1" smtClean="0"/>
              <a:t>tener</a:t>
            </a:r>
            <a:r>
              <a:rPr lang="en-US" i="1" dirty="0" smtClean="0"/>
              <a:t> </a:t>
            </a:r>
            <a:r>
              <a:rPr lang="en-US" dirty="0" smtClean="0"/>
              <a:t>as appears in the question</a:t>
            </a:r>
          </a:p>
        </p:txBody>
      </p:sp>
    </p:spTree>
    <p:extLst>
      <p:ext uri="{BB962C8B-B14F-4D97-AF65-F5344CB8AC3E}">
        <p14:creationId xmlns:p14="http://schemas.microsoft.com/office/powerpoint/2010/main" val="68506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Cuántos</a:t>
            </a:r>
            <a:r>
              <a:rPr lang="en-US" dirty="0" smtClean="0"/>
              <a:t> </a:t>
            </a:r>
            <a:r>
              <a:rPr lang="en-US" dirty="0" err="1" smtClean="0"/>
              <a:t>años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…?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abuelo</a:t>
            </a:r>
            <a:r>
              <a:rPr lang="en-US" dirty="0" smtClean="0"/>
              <a:t>, 87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57400"/>
            <a:ext cx="2514600" cy="3337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891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Cuántos</a:t>
            </a:r>
            <a:r>
              <a:rPr lang="en-US" dirty="0" smtClean="0"/>
              <a:t> </a:t>
            </a:r>
            <a:r>
              <a:rPr lang="en-US" dirty="0" err="1" smtClean="0"/>
              <a:t>años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…?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madre</a:t>
            </a:r>
            <a:r>
              <a:rPr lang="en-US" dirty="0" smtClean="0"/>
              <a:t>, 46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991" y="2133599"/>
            <a:ext cx="2405609" cy="349501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817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2868</TotalTime>
  <Words>590</Words>
  <Application>Microsoft Office PowerPoint</Application>
  <PresentationFormat>On-screen Show (4:3)</PresentationFormat>
  <Paragraphs>131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Wingdings</vt:lpstr>
      <vt:lpstr>Network</vt:lpstr>
      <vt:lpstr>Los números 30-100</vt:lpstr>
      <vt:lpstr>Yo puedo…</vt:lpstr>
      <vt:lpstr>Los números 30-100</vt:lpstr>
      <vt:lpstr>El uso- Números 30-99</vt:lpstr>
      <vt:lpstr>El uso- Cien y Ciento</vt:lpstr>
      <vt:lpstr>Success criteria Check</vt:lpstr>
      <vt:lpstr>Practicar</vt:lpstr>
      <vt:lpstr>¿Cuántos años tiene…?</vt:lpstr>
      <vt:lpstr>¿Cuántos años tiene…?</vt:lpstr>
      <vt:lpstr>¿Cuántos años tiene…?</vt:lpstr>
      <vt:lpstr>¿Cuántos años tienen…?</vt:lpstr>
      <vt:lpstr>Practicar</vt:lpstr>
      <vt:lpstr>Tarea</vt:lpstr>
      <vt:lpstr>Escuchar</vt:lpstr>
      <vt:lpstr>¡Matemáticas!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números 30-100</dc:title>
  <dc:creator>Sarah Malysz</dc:creator>
  <cp:lastModifiedBy>Malysz, Sarah</cp:lastModifiedBy>
  <cp:revision>56</cp:revision>
  <cp:lastPrinted>2016-11-21T19:07:44Z</cp:lastPrinted>
  <dcterms:created xsi:type="dcterms:W3CDTF">2012-08-06T18:47:02Z</dcterms:created>
  <dcterms:modified xsi:type="dcterms:W3CDTF">2019-04-11T14:57:22Z</dcterms:modified>
</cp:coreProperties>
</file>