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60" r:id="rId2"/>
    <p:sldId id="266" r:id="rId3"/>
    <p:sldId id="261" r:id="rId4"/>
    <p:sldId id="263" r:id="rId5"/>
    <p:sldId id="264" r:id="rId6"/>
    <p:sldId id="270" r:id="rId7"/>
    <p:sldId id="277" r:id="rId8"/>
    <p:sldId id="278" r:id="rId9"/>
    <p:sldId id="279" r:id="rId10"/>
    <p:sldId id="280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A5438-D5AF-48D6-829A-8E55456CBC9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BEFB03-AD88-471F-A325-0CE25817C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19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ADFA6B-C3B6-4A9A-91DF-A3C35986009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40470-010C-4DB9-9F0F-DF58B5D99B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F549F-626C-496C-9781-7D61731BE3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829B0A-E6C1-4A3F-B486-55B7D4C08A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E0DBA-B9A6-4FFA-97B2-71087AB4E2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60A47-0AA3-46F8-8448-A309F30DCB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447D4-ACC7-4826-8980-8DF90C330D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1BA6E-01B8-4644-BC1B-F058832947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7E2A8-BBEC-4F0C-9792-8618950F32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480B-D1E6-4D12-A73F-2FABA0628E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C783A-DB14-4994-B7B5-48BD787573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FE04-D79A-45F7-8408-93E572EE8F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FEC849A-9131-4221-A8B3-F8E780B3833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Los números </a:t>
            </a:r>
            <a:br>
              <a:rPr lang="en-US"/>
            </a:br>
            <a:r>
              <a:rPr lang="en-US"/>
              <a:t>101-1.000.000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Lección</a:t>
            </a:r>
            <a:r>
              <a:rPr lang="en-US" dirty="0"/>
              <a:t> </a:t>
            </a:r>
            <a:r>
              <a:rPr lang="en-US" dirty="0" smtClean="0"/>
              <a:t>6: La </a:t>
            </a:r>
            <a:r>
              <a:rPr lang="en-US" dirty="0" err="1" smtClean="0"/>
              <a:t>ropa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s-ES_tradnl" dirty="0"/>
              <a:t>¿Cuánto cuesta el vestido? </a:t>
            </a:r>
            <a:endParaRPr lang="es-ES_tradnl" dirty="0" smtClean="0"/>
          </a:p>
          <a:p>
            <a:pPr marL="349250" lvl="1" indent="0">
              <a:buNone/>
            </a:pP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chemeClr val="tx2"/>
                </a:solidFill>
              </a:rPr>
              <a:t>How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much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does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the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dress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cost</a:t>
            </a:r>
            <a:r>
              <a:rPr lang="es-ES_tradnl" b="1" dirty="0" smtClean="0">
                <a:solidFill>
                  <a:schemeClr val="tx2"/>
                </a:solidFill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_tradnl" dirty="0" smtClean="0"/>
              <a:t>¿</a:t>
            </a:r>
            <a:r>
              <a:rPr lang="es-ES_tradnl" dirty="0"/>
              <a:t>Cuánto cuestan los pantalones</a:t>
            </a:r>
            <a:r>
              <a:rPr lang="es-ES_tradnl" dirty="0" smtClean="0"/>
              <a:t>?</a:t>
            </a:r>
          </a:p>
          <a:p>
            <a:pPr marL="349250" lvl="1" indent="0">
              <a:buNone/>
            </a:pP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chemeClr val="tx2"/>
                </a:solidFill>
              </a:rPr>
              <a:t>How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much</a:t>
            </a:r>
            <a:r>
              <a:rPr lang="es-ES_tradnl" b="1" dirty="0" smtClean="0">
                <a:solidFill>
                  <a:schemeClr val="tx2"/>
                </a:solidFill>
              </a:rPr>
              <a:t> do </a:t>
            </a:r>
            <a:r>
              <a:rPr lang="es-ES_tradnl" b="1" dirty="0" err="1" smtClean="0">
                <a:solidFill>
                  <a:schemeClr val="tx2"/>
                </a:solidFill>
              </a:rPr>
              <a:t>the</a:t>
            </a:r>
            <a:r>
              <a:rPr lang="es-ES_tradnl" b="1" dirty="0" smtClean="0">
                <a:solidFill>
                  <a:schemeClr val="tx2"/>
                </a:solidFill>
              </a:rPr>
              <a:t> pants </a:t>
            </a:r>
            <a:r>
              <a:rPr lang="es-ES_tradnl" b="1" dirty="0" err="1" smtClean="0">
                <a:solidFill>
                  <a:schemeClr val="tx2"/>
                </a:solidFill>
              </a:rPr>
              <a:t>cost</a:t>
            </a:r>
            <a:r>
              <a:rPr lang="es-ES_tradnl" b="1" dirty="0" smtClean="0">
                <a:solidFill>
                  <a:schemeClr val="tx2"/>
                </a:solidFill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_tradnl" dirty="0" smtClean="0"/>
              <a:t>Los </a:t>
            </a:r>
            <a:r>
              <a:rPr lang="es-ES_tradnl" dirty="0"/>
              <a:t>zapatos cuestan ciento cuarenta y cinco dólares. </a:t>
            </a:r>
            <a:endParaRPr lang="es-ES_tradnl" dirty="0" smtClean="0"/>
          </a:p>
          <a:p>
            <a:pPr marL="349250" lvl="1" indent="0">
              <a:buNone/>
            </a:pP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chemeClr val="tx2"/>
                </a:solidFill>
              </a:rPr>
              <a:t>The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shoes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cost</a:t>
            </a:r>
            <a:r>
              <a:rPr lang="es-ES_tradnl" b="1" dirty="0" smtClean="0">
                <a:solidFill>
                  <a:schemeClr val="tx2"/>
                </a:solidFill>
              </a:rPr>
              <a:t> $145.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_tradnl" dirty="0" smtClean="0"/>
              <a:t>La </a:t>
            </a:r>
            <a:r>
              <a:rPr lang="es-ES_tradnl" dirty="0"/>
              <a:t>chaqueta cuesta doscientos noventa y nueve dólares con cincuenta centavos</a:t>
            </a:r>
            <a:r>
              <a:rPr lang="es-ES_tradnl" dirty="0" smtClean="0"/>
              <a:t>.</a:t>
            </a:r>
          </a:p>
          <a:p>
            <a:pPr marL="349250" lvl="1" indent="0">
              <a:buNone/>
            </a:pP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chemeClr val="tx2"/>
                </a:solidFill>
              </a:rPr>
              <a:t>The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jacket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costs</a:t>
            </a:r>
            <a:r>
              <a:rPr lang="es-ES_tradnl" b="1" dirty="0" smtClean="0">
                <a:solidFill>
                  <a:schemeClr val="tx2"/>
                </a:solidFill>
              </a:rPr>
              <a:t> $299.50.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</a:p>
          <a:p>
            <a:pPr lvl="1"/>
            <a:r>
              <a:rPr lang="en-US" dirty="0" smtClean="0"/>
              <a:t>Count by hundreds, thousands, and millions</a:t>
            </a:r>
          </a:p>
          <a:p>
            <a:pPr lvl="1"/>
            <a:r>
              <a:rPr lang="en-US" dirty="0" smtClean="0"/>
              <a:t>Tell the year in Spanish</a:t>
            </a:r>
          </a:p>
          <a:p>
            <a:pPr lvl="1"/>
            <a:endParaRPr lang="en-US" dirty="0"/>
          </a:p>
          <a:p>
            <a:r>
              <a:rPr lang="en-US" dirty="0" smtClean="0"/>
              <a:t>Success Criteria</a:t>
            </a:r>
          </a:p>
          <a:p>
            <a:pPr lvl="1"/>
            <a:r>
              <a:rPr lang="en-US" dirty="0" smtClean="0"/>
              <a:t>Recognize </a:t>
            </a:r>
            <a:r>
              <a:rPr lang="en-US" dirty="0"/>
              <a:t>numbers in and out of sequence for counting exercises, describing amounts of nouns, </a:t>
            </a:r>
            <a:r>
              <a:rPr lang="en-US" dirty="0" smtClean="0"/>
              <a:t>telling years, and completing math problems</a:t>
            </a:r>
          </a:p>
          <a:p>
            <a:pPr lvl="1"/>
            <a:r>
              <a:rPr lang="en-US" dirty="0" smtClean="0"/>
              <a:t>Form complex numbers by stringing together the number’s component parts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Hundreds</a:t>
            </a:r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346575"/>
            <a:ext cx="8229600" cy="2130425"/>
          </a:xfrm>
        </p:spPr>
        <p:txBody>
          <a:bodyPr/>
          <a:lstStyle/>
          <a:p>
            <a:pPr marL="495300" indent="-495300">
              <a:buFont typeface="Wingdings" pitchFamily="2" charset="2"/>
              <a:buAutoNum type="alphaUcPeriod"/>
            </a:pPr>
            <a:r>
              <a:rPr lang="en-US" sz="2200" dirty="0"/>
              <a:t>The numbers 200-999 agree in ______________________ with the nouns they describe.</a:t>
            </a:r>
          </a:p>
          <a:p>
            <a:pPr marL="763588" lvl="1" indent="-419100"/>
            <a:r>
              <a:rPr lang="en-US" sz="2000" dirty="0"/>
              <a:t>Examples: 	</a:t>
            </a:r>
          </a:p>
          <a:p>
            <a:pPr marL="1093788" lvl="2" indent="-400050"/>
            <a:r>
              <a:rPr lang="en-US" sz="1900" dirty="0"/>
              <a:t>324 </a:t>
            </a:r>
            <a:r>
              <a:rPr lang="en-US" sz="1900" dirty="0" smtClean="0"/>
              <a:t>shoes </a:t>
            </a:r>
            <a:r>
              <a:rPr lang="en-US" sz="1900" dirty="0"/>
              <a:t>→ </a:t>
            </a:r>
          </a:p>
          <a:p>
            <a:pPr marL="1093788" lvl="2" indent="-400050"/>
            <a:r>
              <a:rPr lang="en-US" sz="1900" dirty="0"/>
              <a:t>605 </a:t>
            </a:r>
            <a:r>
              <a:rPr lang="en-US" sz="1900" dirty="0" smtClean="0"/>
              <a:t>shirts </a:t>
            </a:r>
            <a:r>
              <a:rPr lang="en-US" sz="1900" dirty="0"/>
              <a:t>→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09600" y="1752600"/>
            <a:ext cx="38862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101</a:t>
            </a:r>
          </a:p>
          <a:p>
            <a:pPr>
              <a:spcBef>
                <a:spcPct val="50000"/>
              </a:spcBef>
            </a:pPr>
            <a:r>
              <a:rPr lang="en-US" sz="2200"/>
              <a:t>200</a:t>
            </a:r>
          </a:p>
          <a:p>
            <a:pPr>
              <a:spcBef>
                <a:spcPct val="50000"/>
              </a:spcBef>
            </a:pPr>
            <a:r>
              <a:rPr lang="en-US" sz="2200"/>
              <a:t>300</a:t>
            </a:r>
          </a:p>
          <a:p>
            <a:pPr>
              <a:spcBef>
                <a:spcPct val="50000"/>
              </a:spcBef>
            </a:pPr>
            <a:r>
              <a:rPr lang="en-US" sz="2200"/>
              <a:t>400</a:t>
            </a:r>
          </a:p>
          <a:p>
            <a:pPr>
              <a:spcBef>
                <a:spcPct val="50000"/>
              </a:spcBef>
            </a:pPr>
            <a:r>
              <a:rPr lang="en-US" sz="2200"/>
              <a:t>500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724400" y="1752600"/>
            <a:ext cx="38862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600</a:t>
            </a:r>
          </a:p>
          <a:p>
            <a:pPr>
              <a:spcBef>
                <a:spcPct val="50000"/>
              </a:spcBef>
            </a:pPr>
            <a:r>
              <a:rPr lang="en-US" sz="2200"/>
              <a:t>700</a:t>
            </a:r>
          </a:p>
          <a:p>
            <a:pPr>
              <a:spcBef>
                <a:spcPct val="50000"/>
              </a:spcBef>
            </a:pPr>
            <a:r>
              <a:rPr lang="en-US" sz="2200"/>
              <a:t>800</a:t>
            </a:r>
          </a:p>
          <a:p>
            <a:pPr>
              <a:spcBef>
                <a:spcPct val="50000"/>
              </a:spcBef>
            </a:pPr>
            <a:r>
              <a:rPr lang="en-US" sz="2200"/>
              <a:t>900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14400" y="1752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ciento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uno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143000" y="22098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doscientos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143000" y="27432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trescientos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295400" y="3276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cuatrocientos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066800" y="3763963"/>
            <a:ext cx="3429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quinientos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257800" y="1752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seiscientos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257800" y="22098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setecientos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257800" y="27432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ochocientos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257800" y="3276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novecientos</a:t>
            </a:r>
            <a:r>
              <a:rPr lang="en-US" sz="2200" b="1" dirty="0">
                <a:solidFill>
                  <a:schemeClr val="tx2"/>
                </a:solidFill>
              </a:rPr>
              <a:t>/as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953000" y="42672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gender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048000" y="5440363"/>
            <a:ext cx="464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 b="1" dirty="0" err="1" smtClean="0">
                <a:solidFill>
                  <a:schemeClr val="tx2"/>
                </a:solidFill>
              </a:rPr>
              <a:t>trescientos</a:t>
            </a:r>
            <a:r>
              <a:rPr lang="en-US" sz="1900" b="1" dirty="0" smtClean="0">
                <a:solidFill>
                  <a:schemeClr val="tx2"/>
                </a:solidFill>
              </a:rPr>
              <a:t> </a:t>
            </a:r>
            <a:r>
              <a:rPr lang="en-US" sz="1900" b="1" dirty="0" err="1">
                <a:solidFill>
                  <a:schemeClr val="tx2"/>
                </a:solidFill>
              </a:rPr>
              <a:t>veinticuatro</a:t>
            </a:r>
            <a:r>
              <a:rPr lang="en-US" sz="1900" b="1" dirty="0">
                <a:solidFill>
                  <a:schemeClr val="tx2"/>
                </a:solidFill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</a:rPr>
              <a:t>zapatos</a:t>
            </a:r>
            <a:endParaRPr lang="en-US" sz="1900" b="1" dirty="0">
              <a:solidFill>
                <a:schemeClr val="tx2"/>
              </a:solidFill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352800" y="57912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 b="1" dirty="0" err="1" smtClean="0">
                <a:solidFill>
                  <a:schemeClr val="tx2"/>
                </a:solidFill>
              </a:rPr>
              <a:t>seiscientas</a:t>
            </a:r>
            <a:r>
              <a:rPr lang="en-US" sz="1900" b="1" dirty="0" smtClean="0">
                <a:solidFill>
                  <a:schemeClr val="tx2"/>
                </a:solidFill>
              </a:rPr>
              <a:t> </a:t>
            </a:r>
            <a:r>
              <a:rPr lang="en-US" sz="1900" b="1" dirty="0" err="1">
                <a:solidFill>
                  <a:schemeClr val="tx2"/>
                </a:solidFill>
              </a:rPr>
              <a:t>cinco</a:t>
            </a:r>
            <a:r>
              <a:rPr lang="en-US" sz="1900" b="1" dirty="0">
                <a:solidFill>
                  <a:schemeClr val="tx2"/>
                </a:solidFill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</a:rPr>
              <a:t>camisas</a:t>
            </a:r>
            <a:endParaRPr lang="en-US" sz="19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3" grpId="0"/>
      <p:bldP spid="12314" grpId="0"/>
      <p:bldP spid="12315" grpId="0"/>
      <p:bldP spid="12316" grpId="0"/>
      <p:bldP spid="123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Thousands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343400"/>
            <a:ext cx="8229600" cy="2130425"/>
          </a:xfrm>
        </p:spPr>
        <p:txBody>
          <a:bodyPr/>
          <a:lstStyle/>
          <a:p>
            <a:pPr marL="495300" indent="-495300">
              <a:buFont typeface="Wingdings" pitchFamily="2" charset="2"/>
              <a:buAutoNum type="alphaUcPeriod"/>
            </a:pPr>
            <a:r>
              <a:rPr lang="en-US" sz="2600"/>
              <a:t>In Spanish, a ____________________ is used rather than a ____________________ to indicate thousands and millions.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38862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1.000</a:t>
            </a:r>
          </a:p>
          <a:p>
            <a:pPr>
              <a:spcBef>
                <a:spcPct val="50000"/>
              </a:spcBef>
            </a:pPr>
            <a:r>
              <a:rPr lang="en-US" sz="2200"/>
              <a:t>1.100</a:t>
            </a:r>
          </a:p>
          <a:p>
            <a:pPr>
              <a:spcBef>
                <a:spcPct val="50000"/>
              </a:spcBef>
            </a:pPr>
            <a:r>
              <a:rPr lang="en-US" sz="2200"/>
              <a:t>2.000</a:t>
            </a:r>
          </a:p>
          <a:p>
            <a:pPr>
              <a:spcBef>
                <a:spcPct val="50000"/>
              </a:spcBef>
            </a:pPr>
            <a:r>
              <a:rPr lang="en-US" sz="2200"/>
              <a:t>5.000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0000" y="1752600"/>
            <a:ext cx="3886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100.000</a:t>
            </a:r>
          </a:p>
          <a:p>
            <a:pPr>
              <a:spcBef>
                <a:spcPct val="50000"/>
              </a:spcBef>
            </a:pPr>
            <a:r>
              <a:rPr lang="en-US" sz="2200"/>
              <a:t>200.000</a:t>
            </a:r>
          </a:p>
          <a:p>
            <a:pPr>
              <a:spcBef>
                <a:spcPct val="50000"/>
              </a:spcBef>
            </a:pPr>
            <a:r>
              <a:rPr lang="en-US" sz="2200"/>
              <a:t>550.000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09600" y="1752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mil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14400" y="2239963"/>
            <a:ext cx="3429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mil </a:t>
            </a:r>
            <a:r>
              <a:rPr lang="en-US" sz="2200" b="1" dirty="0" err="1">
                <a:solidFill>
                  <a:schemeClr val="tx2"/>
                </a:solidFill>
              </a:rPr>
              <a:t>cien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38200" y="27432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dos mil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14400" y="3276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cinco</a:t>
            </a:r>
            <a:r>
              <a:rPr lang="en-US" sz="2200" b="1" dirty="0">
                <a:solidFill>
                  <a:schemeClr val="tx2"/>
                </a:solidFill>
              </a:rPr>
              <a:t> mil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495800" y="1752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cien</a:t>
            </a:r>
            <a:r>
              <a:rPr lang="en-US" sz="2200" b="1" dirty="0">
                <a:solidFill>
                  <a:schemeClr val="tx2"/>
                </a:solidFill>
              </a:rPr>
              <a:t> mil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81600" y="2239963"/>
            <a:ext cx="3429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doscientos</a:t>
            </a:r>
            <a:r>
              <a:rPr lang="en-US" sz="2200" b="1" dirty="0">
                <a:solidFill>
                  <a:schemeClr val="tx2"/>
                </a:solidFill>
              </a:rPr>
              <a:t>/as mil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029200" y="2743200"/>
            <a:ext cx="4114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quinientos</a:t>
            </a:r>
            <a:r>
              <a:rPr lang="en-US" sz="2200" b="1" dirty="0">
                <a:solidFill>
                  <a:schemeClr val="tx2"/>
                </a:solidFill>
              </a:rPr>
              <a:t>/as </a:t>
            </a:r>
            <a:r>
              <a:rPr lang="en-US" sz="2200" b="1" dirty="0" err="1">
                <a:solidFill>
                  <a:schemeClr val="tx2"/>
                </a:solidFill>
              </a:rPr>
              <a:t>cincuenta</a:t>
            </a:r>
            <a:r>
              <a:rPr lang="en-US" sz="2200" b="1" dirty="0">
                <a:solidFill>
                  <a:schemeClr val="tx2"/>
                </a:solidFill>
              </a:rPr>
              <a:t> mil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200400" y="426720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</a:rPr>
              <a:t>period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24200" y="4692650"/>
            <a:ext cx="3429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solidFill>
                  <a:schemeClr val="tx2"/>
                </a:solidFill>
              </a:rPr>
              <a:t>comma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  <p:bldP spid="18441" grpId="0"/>
      <p:bldP spid="18442" grpId="0"/>
      <p:bldP spid="18443" grpId="0"/>
      <p:bldP spid="18444" grpId="0"/>
      <p:bldP spid="18445" grpId="0"/>
      <p:bldP spid="18446" grpId="0"/>
      <p:bldP spid="184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Millions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2743200"/>
            <a:ext cx="8229600" cy="3733800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200" dirty="0"/>
              <a:t>Un </a:t>
            </a:r>
            <a:r>
              <a:rPr lang="en-US" sz="2200" dirty="0" err="1"/>
              <a:t>millón</a:t>
            </a:r>
            <a:r>
              <a:rPr lang="en-US" sz="2200" dirty="0"/>
              <a:t> has the plural form ________________________ (no accent mark). 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200" dirty="0"/>
              <a:t>When describing a noun, </a:t>
            </a:r>
            <a:r>
              <a:rPr lang="en-US" sz="2200" dirty="0" err="1"/>
              <a:t>millón</a:t>
            </a:r>
            <a:r>
              <a:rPr lang="en-US" sz="2200" dirty="0"/>
              <a:t> and </a:t>
            </a:r>
            <a:r>
              <a:rPr lang="en-US" sz="2200" dirty="0" err="1"/>
              <a:t>millones</a:t>
            </a:r>
            <a:r>
              <a:rPr lang="en-US" sz="2200" dirty="0"/>
              <a:t> are followed by the word </a:t>
            </a:r>
            <a:r>
              <a:rPr lang="en-US" sz="2200" dirty="0" smtClean="0"/>
              <a:t>__________ (of).</a:t>
            </a:r>
            <a:endParaRPr lang="es-ES" sz="2200" dirty="0"/>
          </a:p>
          <a:p>
            <a:pPr marL="763588" lvl="1" indent="-419100">
              <a:lnSpc>
                <a:spcPct val="90000"/>
              </a:lnSpc>
            </a:pPr>
            <a:r>
              <a:rPr lang="es-ES" sz="2000" dirty="0" err="1"/>
              <a:t>Example</a:t>
            </a:r>
            <a:r>
              <a:rPr lang="es-ES" sz="2000" dirty="0"/>
              <a:t>: 	</a:t>
            </a:r>
          </a:p>
          <a:p>
            <a:pPr marL="1093788" lvl="2" indent="-400050">
              <a:lnSpc>
                <a:spcPct val="90000"/>
              </a:lnSpc>
            </a:pPr>
            <a:r>
              <a:rPr lang="es-ES" sz="1900" dirty="0"/>
              <a:t>Dos millones de estudiantes →</a:t>
            </a:r>
            <a:endParaRPr lang="en-US" sz="1900" dirty="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200" dirty="0"/>
              <a:t>To express a complex number (including years), string together its component parts.</a:t>
            </a:r>
          </a:p>
          <a:p>
            <a:pPr marL="763588" lvl="1" indent="-419100">
              <a:lnSpc>
                <a:spcPct val="90000"/>
              </a:lnSpc>
            </a:pPr>
            <a:r>
              <a:rPr lang="en-US" sz="2000" dirty="0"/>
              <a:t>Examples: 	</a:t>
            </a:r>
          </a:p>
          <a:p>
            <a:pPr marL="1093788" lvl="2" indent="-400050">
              <a:lnSpc>
                <a:spcPct val="90000"/>
              </a:lnSpc>
            </a:pPr>
            <a:r>
              <a:rPr lang="en-US" sz="1900" dirty="0"/>
              <a:t>dos mil </a:t>
            </a:r>
            <a:r>
              <a:rPr lang="en-US" sz="1900" dirty="0" err="1" smtClean="0"/>
              <a:t>diecinueve</a:t>
            </a:r>
            <a:r>
              <a:rPr lang="en-US" sz="1900" dirty="0" smtClean="0"/>
              <a:t> </a:t>
            </a:r>
            <a:r>
              <a:rPr lang="en-US" sz="1900" dirty="0"/>
              <a:t>→</a:t>
            </a:r>
          </a:p>
          <a:p>
            <a:pPr marL="1093788" lvl="2" indent="-400050">
              <a:lnSpc>
                <a:spcPct val="90000"/>
              </a:lnSpc>
            </a:pPr>
            <a:r>
              <a:rPr lang="en-US" sz="1900" dirty="0"/>
              <a:t>55.422 →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3886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1.000.000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724400" y="1752600"/>
            <a:ext cx="3886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8.000.000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24000" y="1752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un </a:t>
            </a:r>
            <a:r>
              <a:rPr lang="en-US" sz="2200" b="1" dirty="0" err="1">
                <a:solidFill>
                  <a:schemeClr val="tx2"/>
                </a:solidFill>
              </a:rPr>
              <a:t>millón</a:t>
            </a:r>
            <a:r>
              <a:rPr lang="en-US" sz="2200" b="1" dirty="0">
                <a:solidFill>
                  <a:schemeClr val="tx2"/>
                </a:solidFill>
              </a:rPr>
              <a:t> (de)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19800" y="17526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ocho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millones</a:t>
            </a:r>
            <a:r>
              <a:rPr lang="en-US" sz="2200" b="1" dirty="0">
                <a:solidFill>
                  <a:schemeClr val="tx2"/>
                </a:solidFill>
              </a:rPr>
              <a:t> (de)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800600" y="26670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err="1">
                <a:solidFill>
                  <a:schemeClr val="tx2"/>
                </a:solidFill>
              </a:rPr>
              <a:t>millones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057400" y="3687763"/>
            <a:ext cx="1752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chemeClr val="tx2"/>
                </a:solidFill>
              </a:rPr>
              <a:t>de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800600" y="43434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 b="1" dirty="0">
                <a:solidFill>
                  <a:schemeClr val="tx2"/>
                </a:solidFill>
              </a:rPr>
              <a:t>2.000.000 students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33800" y="5715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 b="1" dirty="0" smtClean="0">
                <a:solidFill>
                  <a:schemeClr val="tx2"/>
                </a:solidFill>
              </a:rPr>
              <a:t>2019</a:t>
            </a:r>
            <a:endParaRPr lang="en-US" sz="1900" b="1" dirty="0">
              <a:solidFill>
                <a:schemeClr val="tx2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743200" y="6019800"/>
            <a:ext cx="609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 b="1">
                <a:solidFill>
                  <a:schemeClr val="tx2"/>
                </a:solidFill>
              </a:rPr>
              <a:t>cincuenta y cinco mil cuatrocientos veintidós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  <p:bldP spid="19466" grpId="0"/>
      <p:bldP spid="19467" grpId="0"/>
      <p:bldP spid="194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65" b="21110"/>
          <a:stretch/>
        </p:blipFill>
        <p:spPr>
          <a:xfrm>
            <a:off x="285750" y="2367418"/>
            <a:ext cx="8572500" cy="342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Los números </a:t>
            </a:r>
            <a:br>
              <a:rPr lang="en-US"/>
            </a:br>
            <a:r>
              <a:rPr lang="en-US"/>
              <a:t>101-1.000.000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Lección</a:t>
            </a:r>
            <a:r>
              <a:rPr lang="en-US" dirty="0"/>
              <a:t> </a:t>
            </a:r>
            <a:r>
              <a:rPr lang="en-US" dirty="0" smtClean="0"/>
              <a:t>6: La </a:t>
            </a:r>
            <a:r>
              <a:rPr lang="en-US" dirty="0" err="1" smtClean="0"/>
              <a:t>ropa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</a:p>
          <a:p>
            <a:pPr lvl="1"/>
            <a:r>
              <a:rPr lang="en-US" dirty="0" smtClean="0"/>
              <a:t>Count by hundreds, thousands, and millions</a:t>
            </a:r>
          </a:p>
          <a:p>
            <a:pPr lvl="1"/>
            <a:r>
              <a:rPr lang="en-US" dirty="0" smtClean="0"/>
              <a:t>Ask and tell the prices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 smtClean="0"/>
              <a:t>Success Criteria</a:t>
            </a:r>
          </a:p>
          <a:p>
            <a:pPr lvl="1"/>
            <a:r>
              <a:rPr lang="en-US" dirty="0" smtClean="0"/>
              <a:t>Recognize </a:t>
            </a:r>
            <a:r>
              <a:rPr lang="en-US" dirty="0"/>
              <a:t>numbers in and out of sequence for </a:t>
            </a:r>
            <a:r>
              <a:rPr lang="en-US" dirty="0" smtClean="0"/>
              <a:t>describing </a:t>
            </a:r>
            <a:r>
              <a:rPr lang="en-US" dirty="0"/>
              <a:t>amounts of </a:t>
            </a:r>
            <a:r>
              <a:rPr lang="en-US" dirty="0" smtClean="0"/>
              <a:t>nouns</a:t>
            </a:r>
          </a:p>
          <a:p>
            <a:pPr lvl="1"/>
            <a:r>
              <a:rPr lang="en-US" dirty="0" smtClean="0"/>
              <a:t>Form complex numbers by stringing together the number’s component parts</a:t>
            </a:r>
          </a:p>
          <a:p>
            <a:pPr lvl="1"/>
            <a:r>
              <a:rPr lang="en-US" dirty="0" smtClean="0"/>
              <a:t>Ask and identify prices using dollars and 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about Price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114800" cy="4411662"/>
          </a:xfrm>
        </p:spPr>
        <p:txBody>
          <a:bodyPr/>
          <a:lstStyle/>
          <a:p>
            <a:pPr lvl="0"/>
            <a:r>
              <a:rPr lang="es-ES_tradnl" sz="2400" dirty="0"/>
              <a:t>¿Cuánto cuesta?</a:t>
            </a:r>
            <a:endParaRPr lang="en-US" sz="2400" dirty="0"/>
          </a:p>
          <a:p>
            <a:pPr lvl="0"/>
            <a:r>
              <a:rPr lang="es-ES_tradnl" sz="2400" dirty="0"/>
              <a:t>cuesta</a:t>
            </a:r>
            <a:endParaRPr lang="en-US" sz="2400" dirty="0"/>
          </a:p>
          <a:p>
            <a:pPr lvl="0"/>
            <a:r>
              <a:rPr lang="es-ES_tradnl" sz="2400" dirty="0"/>
              <a:t>¿Cuánto cuestan?</a:t>
            </a:r>
            <a:endParaRPr lang="en-US" sz="2400" dirty="0"/>
          </a:p>
          <a:p>
            <a:pPr lvl="0"/>
            <a:r>
              <a:rPr lang="es-ES_tradnl" sz="2400" dirty="0"/>
              <a:t>cuestan</a:t>
            </a:r>
            <a:endParaRPr lang="en-US" sz="2400" dirty="0"/>
          </a:p>
          <a:p>
            <a:pPr lvl="0"/>
            <a:r>
              <a:rPr lang="es-ES_tradnl" sz="2400" dirty="0" smtClean="0"/>
              <a:t>dinero</a:t>
            </a:r>
          </a:p>
          <a:p>
            <a:pPr lvl="0"/>
            <a:r>
              <a:rPr lang="es-ES_tradnl" sz="2400" dirty="0" smtClean="0"/>
              <a:t>dólares </a:t>
            </a:r>
            <a:endParaRPr lang="en-US" sz="2400" dirty="0"/>
          </a:p>
          <a:p>
            <a:pPr lvl="1"/>
            <a:r>
              <a:rPr lang="es-ES_tradnl" sz="2000" dirty="0"/>
              <a:t>un dólar </a:t>
            </a:r>
            <a:endParaRPr lang="en-US" sz="2000" dirty="0"/>
          </a:p>
          <a:p>
            <a:pPr lvl="0"/>
            <a:r>
              <a:rPr lang="es-ES_tradnl" sz="2400" dirty="0" smtClean="0"/>
              <a:t>Centavos</a:t>
            </a:r>
            <a:r>
              <a:rPr lang="en-US" dirty="0" smtClean="0"/>
              <a:t> </a:t>
            </a:r>
            <a:r>
              <a:rPr lang="en-US" sz="2400" dirty="0" smtClean="0"/>
              <a:t>(if using dollars)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719263"/>
            <a:ext cx="4038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How much does it cost?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it costs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How much do they cost?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they cost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money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dollars</a:t>
            </a:r>
          </a:p>
          <a:p>
            <a:pPr marL="344487" lvl="1" indent="0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a dollar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cents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333762"/>
            <a:ext cx="7543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when </a:t>
            </a:r>
            <a:r>
              <a:rPr lang="en-US" sz="2000" dirty="0"/>
              <a:t>adding cents, you can use con (with) or y (and)</a:t>
            </a:r>
          </a:p>
          <a:p>
            <a:pPr marL="287338" lvl="1" indent="-285750">
              <a:buFont typeface="Arial" panose="020B0604020202020204" pitchFamily="34" charset="0"/>
              <a:buChar char="•"/>
            </a:pPr>
            <a:r>
              <a:rPr lang="en-US" sz="2000" i="1" dirty="0" err="1"/>
              <a:t>céntimos</a:t>
            </a:r>
            <a:r>
              <a:rPr lang="en-US" sz="2000" dirty="0"/>
              <a:t> is the word for cents when using euros, but it is not commonly used</a:t>
            </a:r>
          </a:p>
          <a:p>
            <a:pPr marL="744538" lvl="3" indent="-285750">
              <a:buFont typeface="Arial" panose="020B0604020202020204" pitchFamily="34" charset="0"/>
              <a:buChar char="•"/>
            </a:pPr>
            <a:r>
              <a:rPr lang="es-ES_tradnl" sz="2000" dirty="0"/>
              <a:t>Ex: €1,50 = un euro cincuenta; uno con cincuenta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9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2622</TotalTime>
  <Words>355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Network</vt:lpstr>
      <vt:lpstr>Los números  101-1.000.000</vt:lpstr>
      <vt:lpstr>Yo puedo…</vt:lpstr>
      <vt:lpstr>The Hundreds</vt:lpstr>
      <vt:lpstr>The Thousands</vt:lpstr>
      <vt:lpstr>The Millions</vt:lpstr>
      <vt:lpstr>Tarea</vt:lpstr>
      <vt:lpstr>Los números  101-1.000.000</vt:lpstr>
      <vt:lpstr>Yo puedo…</vt:lpstr>
      <vt:lpstr>Asking about Price</vt:lpstr>
      <vt:lpstr>Practicar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30-100</dc:title>
  <dc:creator>Sarah Malysz</dc:creator>
  <cp:lastModifiedBy>Malysz, Sarah</cp:lastModifiedBy>
  <cp:revision>51</cp:revision>
  <cp:lastPrinted>2016-11-21T19:07:44Z</cp:lastPrinted>
  <dcterms:created xsi:type="dcterms:W3CDTF">2012-08-06T18:47:02Z</dcterms:created>
  <dcterms:modified xsi:type="dcterms:W3CDTF">2019-05-15T14:59:44Z</dcterms:modified>
</cp:coreProperties>
</file>