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2"/>
  </p:handoutMasterIdLst>
  <p:sldIdLst>
    <p:sldId id="256" r:id="rId2"/>
    <p:sldId id="263" r:id="rId3"/>
    <p:sldId id="265" r:id="rId4"/>
    <p:sldId id="257" r:id="rId5"/>
    <p:sldId id="258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1DA0280B-39A6-4234-A491-D73E730E5C5D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9ADD3C4F-FA70-4782-AE69-26E43F2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5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9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7" y="2164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4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2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2" y="1324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6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AC2FF-0CD3-4134-95A1-B4B0AFC18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3F3BE-56C4-4605-BF6A-BA389AB63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A21B4-E7E1-47BF-88ED-68849420F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BAFF3-8DCC-4AB0-9E7C-B5464940F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83D97-4DEC-43DE-955E-421494092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33166-4AD1-4695-8DE7-D3D68DFEE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04643-FC9C-429C-AF11-AA5E8FECF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09955-1F91-4E0B-BF6E-DB989D5C9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3A1AE-EEED-4CA1-8640-0648F62AA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4E843-DA00-4EC3-A654-2A59284C0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112DC-65A2-48AF-A65C-394A84363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75ADA-031D-46DD-BE2F-321011445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81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10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8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11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11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5" y="1722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3084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116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08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12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086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12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2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4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AAFED0-11FD-4488-84BC-16CDAA8E9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Apuntes: Gustar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Lección 2: En la clase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Responding to </a:t>
            </a:r>
            <a:r>
              <a:rPr lang="en-US" sz="3600" dirty="0" err="1" smtClean="0"/>
              <a:t>Gustar</a:t>
            </a:r>
            <a:r>
              <a:rPr lang="en-US" sz="3600" dirty="0" smtClean="0"/>
              <a:t> Questions or Statements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To stress that you </a:t>
            </a:r>
            <a:r>
              <a:rPr lang="en-US" sz="2400" u="sng" dirty="0"/>
              <a:t>do</a:t>
            </a:r>
            <a:r>
              <a:rPr lang="en-US" sz="2400" dirty="0"/>
              <a:t> like something, say </a:t>
            </a:r>
            <a:r>
              <a:rPr lang="en-US" sz="2400" i="1" dirty="0"/>
              <a:t>(A </a:t>
            </a:r>
            <a:r>
              <a:rPr lang="en-US" sz="2400" i="1" dirty="0" err="1"/>
              <a:t>mí</a:t>
            </a:r>
            <a:r>
              <a:rPr lang="en-US" sz="2400" i="1" dirty="0"/>
              <a:t>) </a:t>
            </a:r>
            <a:r>
              <a:rPr lang="en-US" sz="2400" i="1" dirty="0" err="1"/>
              <a:t>sí</a:t>
            </a:r>
            <a:r>
              <a:rPr lang="en-US" sz="2400" i="1" dirty="0"/>
              <a:t> me </a:t>
            </a:r>
            <a:r>
              <a:rPr lang="en-US" sz="2400" i="1" dirty="0" err="1"/>
              <a:t>gusta</a:t>
            </a:r>
            <a:r>
              <a:rPr lang="en-US" sz="2400" dirty="0"/>
              <a:t> </a:t>
            </a:r>
            <a:r>
              <a:rPr lang="en-US" sz="2400" dirty="0" smtClean="0"/>
              <a:t>_______.</a:t>
            </a:r>
          </a:p>
          <a:p>
            <a:pPr lvl="1"/>
            <a:r>
              <a:rPr lang="en-US" sz="2000" b="1" dirty="0" smtClean="0">
                <a:solidFill>
                  <a:schemeClr val="tx2"/>
                </a:solidFill>
              </a:rPr>
              <a:t>I </a:t>
            </a:r>
            <a:r>
              <a:rPr lang="en-US" sz="2000" b="1" u="sng" dirty="0" smtClean="0">
                <a:solidFill>
                  <a:schemeClr val="tx2"/>
                </a:solidFill>
              </a:rPr>
              <a:t>do</a:t>
            </a:r>
            <a:r>
              <a:rPr lang="en-US" sz="2000" b="1" dirty="0" smtClean="0">
                <a:solidFill>
                  <a:schemeClr val="tx2"/>
                </a:solidFill>
              </a:rPr>
              <a:t> like _____.</a:t>
            </a:r>
            <a:endParaRPr lang="en-US" sz="2000" b="1" dirty="0">
              <a:solidFill>
                <a:schemeClr val="tx2"/>
              </a:solidFill>
            </a:endParaRPr>
          </a:p>
          <a:p>
            <a:pPr lvl="0"/>
            <a:endParaRPr lang="en-US" sz="2400" dirty="0" smtClean="0"/>
          </a:p>
          <a:p>
            <a:pPr marL="457200" lvl="0" indent="-457200">
              <a:buFont typeface="+mj-lt"/>
              <a:buAutoNum type="arabicPeriod" startAt="2"/>
            </a:pPr>
            <a:r>
              <a:rPr lang="en-US" sz="2400" dirty="0" smtClean="0"/>
              <a:t>To </a:t>
            </a:r>
            <a:r>
              <a:rPr lang="en-US" sz="2400" dirty="0"/>
              <a:t>agree with someone that you like something too, say </a:t>
            </a:r>
            <a:r>
              <a:rPr lang="en-US" sz="2400" i="1" dirty="0"/>
              <a:t>A </a:t>
            </a:r>
            <a:r>
              <a:rPr lang="en-US" sz="2400" i="1" dirty="0" err="1"/>
              <a:t>mí</a:t>
            </a:r>
            <a:r>
              <a:rPr lang="en-US" sz="2400" i="1" dirty="0"/>
              <a:t> </a:t>
            </a:r>
            <a:r>
              <a:rPr lang="en-US" sz="2400" i="1" dirty="0" err="1"/>
              <a:t>también</a:t>
            </a:r>
            <a:r>
              <a:rPr lang="en-US" sz="2400" i="1" dirty="0" smtClean="0"/>
              <a:t>.</a:t>
            </a:r>
          </a:p>
          <a:p>
            <a:pPr lvl="1"/>
            <a:r>
              <a:rPr lang="en-US" sz="2000" b="1" dirty="0" smtClean="0">
                <a:solidFill>
                  <a:schemeClr val="tx2"/>
                </a:solidFill>
              </a:rPr>
              <a:t>I do (like it</a:t>
            </a:r>
            <a:r>
              <a:rPr lang="en-US" sz="2000" b="1" smtClean="0">
                <a:solidFill>
                  <a:schemeClr val="tx2"/>
                </a:solidFill>
              </a:rPr>
              <a:t>) </a:t>
            </a:r>
            <a:r>
              <a:rPr lang="en-US" sz="2000" b="1" smtClean="0">
                <a:solidFill>
                  <a:schemeClr val="tx2"/>
                </a:solidFill>
              </a:rPr>
              <a:t>too.</a:t>
            </a:r>
            <a:endParaRPr lang="en-US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457200" lvl="0" indent="-457200">
              <a:buFont typeface="+mj-lt"/>
              <a:buAutoNum type="arabicPeriod" startAt="3"/>
            </a:pPr>
            <a:r>
              <a:rPr lang="en-US" sz="2400" dirty="0"/>
              <a:t>To agree with someone that you do not like something, say </a:t>
            </a:r>
            <a:r>
              <a:rPr lang="en-US" sz="2400" i="1" dirty="0"/>
              <a:t>No me </a:t>
            </a:r>
            <a:r>
              <a:rPr lang="en-US" sz="2400" i="1" dirty="0" err="1"/>
              <a:t>gusta</a:t>
            </a:r>
            <a:r>
              <a:rPr lang="en-US" sz="2400" i="1" dirty="0"/>
              <a:t> ______ </a:t>
            </a:r>
            <a:r>
              <a:rPr lang="en-US" sz="2400" i="1" dirty="0" err="1"/>
              <a:t>tampoco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b="1" dirty="0" smtClean="0">
                <a:solidFill>
                  <a:schemeClr val="tx2"/>
                </a:solidFill>
              </a:rPr>
              <a:t>I don’t like it either.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6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…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 can…</a:t>
            </a:r>
          </a:p>
          <a:p>
            <a:pPr lvl="1" eaLnBrk="1" hangingPunct="1"/>
            <a:r>
              <a:rPr lang="en-US" dirty="0" smtClean="0"/>
              <a:t>Describe my likes and dislikes in Spanish</a:t>
            </a:r>
          </a:p>
          <a:p>
            <a:pPr lvl="1" eaLnBrk="1" hangingPunct="1"/>
            <a:r>
              <a:rPr lang="en-US" dirty="0" smtClean="0"/>
              <a:t>Ask others about their likes and dislikes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 smtClean="0"/>
              <a:t>Success Criteria</a:t>
            </a:r>
          </a:p>
          <a:p>
            <a:pPr lvl="1" eaLnBrk="1" hangingPunct="1"/>
            <a:r>
              <a:rPr lang="en-US" dirty="0" smtClean="0"/>
              <a:t>Identify and use </a:t>
            </a:r>
            <a:r>
              <a:rPr lang="en-US" dirty="0" err="1" smtClean="0"/>
              <a:t>gustar</a:t>
            </a:r>
            <a:r>
              <a:rPr lang="en-US" dirty="0" smtClean="0"/>
              <a:t> clarifiers and </a:t>
            </a:r>
            <a:r>
              <a:rPr lang="en-US" dirty="0" err="1" smtClean="0"/>
              <a:t>gustar</a:t>
            </a:r>
            <a:r>
              <a:rPr lang="en-US" dirty="0" smtClean="0"/>
              <a:t> phrases</a:t>
            </a:r>
          </a:p>
          <a:p>
            <a:pPr lvl="1" eaLnBrk="1" hangingPunct="1"/>
            <a:r>
              <a:rPr lang="en-US" dirty="0" smtClean="0"/>
              <a:t>Ask about likes and respond positively or negatively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Verb </a:t>
            </a:r>
            <a:r>
              <a:rPr lang="en-US" dirty="0" err="1" smtClean="0"/>
              <a:t>Gustar</a:t>
            </a:r>
            <a:endParaRPr lang="en-US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The verb </a:t>
            </a:r>
            <a:r>
              <a:rPr lang="en-US" sz="2400" i="1" dirty="0" err="1" smtClean="0">
                <a:solidFill>
                  <a:schemeClr val="tx1"/>
                </a:solidFill>
              </a:rPr>
              <a:t>gustar</a:t>
            </a:r>
            <a:r>
              <a:rPr lang="en-US" sz="2400" dirty="0" smtClean="0">
                <a:solidFill>
                  <a:schemeClr val="tx1"/>
                </a:solidFill>
              </a:rPr>
              <a:t> means </a:t>
            </a:r>
            <a:r>
              <a:rPr lang="en-US" sz="2400" dirty="0" smtClean="0"/>
              <a:t>_________</a:t>
            </a:r>
            <a:r>
              <a:rPr lang="en-US" sz="2400" dirty="0" smtClean="0">
                <a:solidFill>
                  <a:schemeClr val="tx1"/>
                </a:solidFill>
              </a:rPr>
              <a:t>__________. </a:t>
            </a: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i="1" dirty="0" err="1"/>
              <a:t>Gustar</a:t>
            </a:r>
            <a:r>
              <a:rPr lang="en-US" sz="2400" dirty="0"/>
              <a:t> is a special verb. It is not conjugated for all forms (</a:t>
            </a:r>
            <a:r>
              <a:rPr lang="en-US" sz="2400" dirty="0" err="1"/>
              <a:t>yo</a:t>
            </a:r>
            <a:r>
              <a:rPr lang="en-US" sz="2400" dirty="0"/>
              <a:t>, </a:t>
            </a:r>
            <a:r>
              <a:rPr lang="en-US" sz="2400" dirty="0" err="1"/>
              <a:t>tú</a:t>
            </a:r>
            <a:r>
              <a:rPr lang="en-US" sz="2400" dirty="0"/>
              <a:t>, etc.) because it is </a:t>
            </a:r>
            <a:r>
              <a:rPr lang="en-US" sz="2400" u="sng" dirty="0"/>
              <a:t>not</a:t>
            </a:r>
            <a:r>
              <a:rPr lang="en-US" sz="2400" dirty="0"/>
              <a:t> the person who does the liking. Instead, the person is “pleased” by something.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1800" dirty="0"/>
              <a:t>Example: “Me </a:t>
            </a:r>
            <a:r>
              <a:rPr lang="en-US" sz="1800" dirty="0" err="1"/>
              <a:t>gusta</a:t>
            </a:r>
            <a:r>
              <a:rPr lang="en-US" sz="1800" dirty="0"/>
              <a:t> la </a:t>
            </a:r>
            <a:r>
              <a:rPr lang="en-US" sz="1800" dirty="0" err="1"/>
              <a:t>clase</a:t>
            </a:r>
            <a:r>
              <a:rPr lang="en-US" sz="1800" dirty="0"/>
              <a:t> de </a:t>
            </a:r>
            <a:r>
              <a:rPr lang="en-US" sz="1800" dirty="0" err="1"/>
              <a:t>español</a:t>
            </a:r>
            <a:r>
              <a:rPr lang="en-US" sz="1800" dirty="0"/>
              <a:t>” can be translated as </a:t>
            </a:r>
            <a:r>
              <a:rPr lang="en-US" sz="1800" i="1" dirty="0"/>
              <a:t>“I like Spanish class”</a:t>
            </a:r>
            <a:r>
              <a:rPr lang="en-US" sz="1800" dirty="0"/>
              <a:t> or </a:t>
            </a:r>
            <a:r>
              <a:rPr lang="en-US" sz="1800" dirty="0" smtClean="0"/>
              <a:t>literally</a:t>
            </a:r>
            <a:r>
              <a:rPr lang="en-US" sz="1800" dirty="0"/>
              <a:t>, </a:t>
            </a:r>
            <a:r>
              <a:rPr lang="en-US" sz="1800" i="1" dirty="0"/>
              <a:t>“The class of Spanish pleases me.”</a:t>
            </a:r>
            <a:r>
              <a:rPr lang="en-US" sz="1800" dirty="0"/>
              <a:t> </a:t>
            </a: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495800" y="16002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to like; to be pleasing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Gustar and Clarifiers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sz="1800" dirty="0"/>
              <a:t>Because it is the thing or action that pleases the person, </a:t>
            </a:r>
            <a:r>
              <a:rPr lang="en-US" sz="1800" i="1" dirty="0" err="1"/>
              <a:t>gustar</a:t>
            </a:r>
            <a:r>
              <a:rPr lang="en-US" sz="1800" dirty="0"/>
              <a:t> is used in special phrases that can include a clarifier. The clarifiers are optional, but emphasize who is being pleased.</a:t>
            </a:r>
          </a:p>
          <a:p>
            <a:pPr lvl="1" eaLnBrk="1" hangingPunct="1">
              <a:lnSpc>
                <a:spcPct val="80000"/>
              </a:lnSpc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Complete this chart with the forms of </a:t>
            </a:r>
            <a:r>
              <a:rPr lang="en-US" sz="1800" i="1" dirty="0" err="1" smtClean="0"/>
              <a:t>gustar</a:t>
            </a:r>
            <a:r>
              <a:rPr lang="en-US" sz="1800" dirty="0" smtClean="0"/>
              <a:t> with their clarifiers. 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30275" y="3200400"/>
          <a:ext cx="7192963" cy="341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Document" r:id="rId3" imgW="5641826" imgH="2678821" progId="Word.Document.8">
                  <p:embed/>
                </p:oleObj>
              </mc:Choice>
              <mc:Fallback>
                <p:oleObj name="Document" r:id="rId3" imgW="5641826" imgH="267882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3200400"/>
                        <a:ext cx="7192963" cy="341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743200" y="3643313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a mí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715000" y="3643313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me </a:t>
            </a:r>
            <a:r>
              <a:rPr lang="en-US" sz="2400" b="1" dirty="0" err="1" smtClean="0">
                <a:latin typeface="Arial" charset="0"/>
              </a:rPr>
              <a:t>gusta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743200" y="4100513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a ti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715000" y="4100513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latin typeface="Arial" charset="0"/>
              </a:rPr>
              <a:t>te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gusta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590800" y="4600576"/>
            <a:ext cx="2667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a él/ella (name), a usted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715000" y="4557713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le </a:t>
            </a:r>
            <a:r>
              <a:rPr lang="en-US" sz="2400" b="1" dirty="0" err="1" smtClean="0">
                <a:latin typeface="Arial" charset="0"/>
              </a:rPr>
              <a:t>gusta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819400" y="5014913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a nosotros/as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638800" y="5014913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latin typeface="Arial" charset="0"/>
              </a:rPr>
              <a:t>nos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gusta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514600" y="5943601"/>
            <a:ext cx="2819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a ellos/ellas (names), a ustedes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5638800" y="5929313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les </a:t>
            </a:r>
            <a:r>
              <a:rPr lang="en-US" sz="2400" b="1" dirty="0" err="1" smtClean="0">
                <a:latin typeface="Arial" charset="0"/>
              </a:rPr>
              <a:t>gusta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819400" y="5472113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a vosotros/as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5638800" y="5472113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latin typeface="Arial" charset="0"/>
              </a:rPr>
              <a:t>os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gusta</a:t>
            </a: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/>
      <p:bldP spid="6154" grpId="0"/>
      <p:bldP spid="6155" grpId="0"/>
      <p:bldP spid="6156" grpId="0"/>
      <p:bldP spid="6157" grpId="0"/>
      <p:bldP spid="6158" grpId="0"/>
      <p:bldP spid="6159" grpId="0"/>
      <p:bldP spid="6160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Practice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s-ES" dirty="0" smtClean="0"/>
              <a:t>¿A ti _______ gusta el español? </a:t>
            </a:r>
            <a:endParaRPr 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s-ES" dirty="0" smtClean="0"/>
              <a:t>A ________ me gusta dibujar.</a:t>
            </a:r>
            <a:endParaRPr 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s-ES" dirty="0" smtClean="0"/>
              <a:t>A nosotros _______ gusta nadar.</a:t>
            </a:r>
            <a:endParaRPr 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s-ES" dirty="0" smtClean="0"/>
              <a:t>A Mónica _______ gusta bailar.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ES" dirty="0" smtClean="0"/>
              <a:t>A ellos no _______ gusta la tarea.</a:t>
            </a:r>
            <a:r>
              <a:rPr lang="en-US" dirty="0" smtClean="0"/>
              <a:t> 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3352800" y="4876800"/>
            <a:ext cx="2971800" cy="1181100"/>
          </a:xfrm>
          <a:prstGeom prst="wedgeRoundRectCallout">
            <a:avLst>
              <a:gd name="adj1" fmla="val -62981"/>
              <a:gd name="adj2" fmla="val -5470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latin typeface="Times New Roman" pitchFamily="18" charset="0"/>
              </a:rPr>
              <a:t>To make a negative statement, just add “no” before the </a:t>
            </a:r>
            <a:r>
              <a:rPr lang="en-US" sz="2000" dirty="0" err="1">
                <a:latin typeface="Times New Roman" pitchFamily="18" charset="0"/>
              </a:rPr>
              <a:t>gustar</a:t>
            </a:r>
            <a:r>
              <a:rPr lang="en-US" sz="2000" dirty="0">
                <a:latin typeface="Times New Roman" pitchFamily="18" charset="0"/>
              </a:rPr>
              <a:t> phrase.</a:t>
            </a:r>
            <a:endParaRPr lang="en-US" sz="2000" dirty="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057400" y="15240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latin typeface="Arial" charset="0"/>
              </a:rPr>
              <a:t>te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447800" y="21336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mí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352800" y="2697163"/>
            <a:ext cx="220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nos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048000" y="3306763"/>
            <a:ext cx="220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le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124200" y="38862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les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381000" y="228600"/>
            <a:ext cx="2143125" cy="1171575"/>
          </a:xfrm>
          <a:prstGeom prst="wedgeRoundRectCallout">
            <a:avLst>
              <a:gd name="adj1" fmla="val -6473"/>
              <a:gd name="adj2" fmla="val 67103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a question, the word “do” is implied by the upside down question mark.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/>
      <p:bldP spid="8199" grpId="0"/>
      <p:bldP spid="8200" grpId="0"/>
      <p:bldP spid="8201" grpId="0"/>
      <p:bldP spid="82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/>
              </a:rPr>
              <a:t>Asking </a:t>
            </a:r>
            <a:r>
              <a:rPr lang="en-US" sz="3600" dirty="0" smtClean="0">
                <a:effectLst/>
              </a:rPr>
              <a:t>about Likes/Dislikes using </a:t>
            </a:r>
            <a:r>
              <a:rPr lang="en-US" sz="3600" dirty="0" err="1" smtClean="0">
                <a:effectLst/>
              </a:rPr>
              <a:t>Gustar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ask what someone likes to do, use </a:t>
            </a:r>
            <a:r>
              <a:rPr lang="en-US" sz="2400" dirty="0" smtClean="0"/>
              <a:t>these </a:t>
            </a:r>
            <a:r>
              <a:rPr lang="en-US" sz="2400" dirty="0"/>
              <a:t>question</a:t>
            </a:r>
            <a:r>
              <a:rPr lang="en-US" sz="2400" dirty="0" smtClean="0"/>
              <a:t>:</a:t>
            </a:r>
          </a:p>
          <a:p>
            <a:pPr lvl="1"/>
            <a:endParaRPr lang="en-US" sz="1600" b="1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smtClean="0"/>
              <a:t>¿</a:t>
            </a:r>
            <a:r>
              <a:rPr lang="en-US" sz="2000" b="1" dirty="0" err="1"/>
              <a:t>Qué</a:t>
            </a:r>
            <a:r>
              <a:rPr lang="en-US" sz="2000" b="1" dirty="0"/>
              <a:t> </a:t>
            </a:r>
            <a:r>
              <a:rPr lang="en-US" sz="2000" b="1" dirty="0" err="1"/>
              <a:t>te</a:t>
            </a:r>
            <a:r>
              <a:rPr lang="en-US" sz="2000" b="1" dirty="0"/>
              <a:t> </a:t>
            </a:r>
            <a:r>
              <a:rPr lang="en-US" sz="2000" b="1" dirty="0" err="1"/>
              <a:t>gusta</a:t>
            </a:r>
            <a:r>
              <a:rPr lang="en-US" sz="2000" b="1" dirty="0"/>
              <a:t> </a:t>
            </a:r>
            <a:r>
              <a:rPr lang="en-US" sz="2000" b="1" dirty="0" err="1"/>
              <a:t>hacer</a:t>
            </a:r>
            <a:r>
              <a:rPr lang="en-US" sz="2000" b="1" dirty="0" smtClean="0"/>
              <a:t>?</a:t>
            </a:r>
          </a:p>
          <a:p>
            <a:pPr marL="457200" indent="-457200" algn="ctr">
              <a:buFont typeface="+mj-lt"/>
              <a:buAutoNum type="arabicPeriod"/>
            </a:pPr>
            <a:endParaRPr lang="en-US" sz="2000" b="1" dirty="0" smtClean="0"/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What do you like to do?</a:t>
            </a:r>
          </a:p>
          <a:p>
            <a:pPr marL="457200" indent="-457200" algn="ctr">
              <a:buFont typeface="+mj-lt"/>
              <a:buAutoNum type="arabicPeriod"/>
            </a:pPr>
            <a:endParaRPr lang="en-US" sz="2400" dirty="0"/>
          </a:p>
          <a:p>
            <a:pPr marL="914400" lvl="1" indent="-457200">
              <a:buFont typeface="+mj-lt"/>
              <a:buAutoNum type="arabicPeriod" startAt="2"/>
            </a:pPr>
            <a:r>
              <a:rPr lang="es-ES" sz="2000" b="1" dirty="0"/>
              <a:t>¿Te gusta _______?  </a:t>
            </a:r>
            <a:endParaRPr lang="en-US" sz="2000" b="1" dirty="0"/>
          </a:p>
          <a:p>
            <a:pPr marL="457200" lvl="1" indent="0" algn="ctr">
              <a:buNone/>
            </a:pPr>
            <a:endParaRPr lang="es-ES" sz="2000" dirty="0" smtClean="0"/>
          </a:p>
          <a:p>
            <a:pPr marL="457200" lvl="1" indent="0" algn="ctr">
              <a:buNone/>
            </a:pPr>
            <a:r>
              <a:rPr lang="es-ES" sz="2000" b="1" dirty="0" smtClean="0">
                <a:solidFill>
                  <a:schemeClr val="tx2"/>
                </a:solidFill>
              </a:rPr>
              <a:t>Do </a:t>
            </a:r>
            <a:r>
              <a:rPr lang="es-ES" sz="2000" b="1" dirty="0" err="1" smtClean="0">
                <a:solidFill>
                  <a:schemeClr val="tx2"/>
                </a:solidFill>
              </a:rPr>
              <a:t>you</a:t>
            </a:r>
            <a:r>
              <a:rPr lang="es-ES" sz="2000" b="1" dirty="0" smtClean="0">
                <a:solidFill>
                  <a:schemeClr val="tx2"/>
                </a:solidFill>
              </a:rPr>
              <a:t> </a:t>
            </a:r>
            <a:r>
              <a:rPr lang="es-ES" sz="2000" b="1" dirty="0" err="1" smtClean="0">
                <a:solidFill>
                  <a:schemeClr val="tx2"/>
                </a:solidFill>
              </a:rPr>
              <a:t>like</a:t>
            </a:r>
            <a:r>
              <a:rPr lang="es-ES" sz="2000" b="1" dirty="0" smtClean="0">
                <a:solidFill>
                  <a:schemeClr val="tx2"/>
                </a:solidFill>
              </a:rPr>
              <a:t> ____?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Showing Preferences with </a:t>
            </a:r>
            <a:r>
              <a:rPr lang="en-US" sz="3600" dirty="0" err="1" smtClean="0"/>
              <a:t>Gustar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If you have a choice between two things, you need to be able to say which one you like better (or that you prefer). 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000" i="1" dirty="0"/>
              <a:t>Me </a:t>
            </a:r>
            <a:r>
              <a:rPr lang="en-US" sz="2000" i="1" dirty="0" err="1"/>
              <a:t>gusta</a:t>
            </a:r>
            <a:r>
              <a:rPr lang="en-US" sz="2000" i="1" dirty="0"/>
              <a:t> </a:t>
            </a:r>
            <a:r>
              <a:rPr lang="en-US" sz="2000" i="1" dirty="0" err="1"/>
              <a:t>más</a:t>
            </a:r>
            <a:r>
              <a:rPr lang="en-US" sz="2000" i="1" dirty="0"/>
              <a:t> _________ </a:t>
            </a:r>
            <a:r>
              <a:rPr lang="en-US" sz="2000" dirty="0"/>
              <a:t>=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lvl="1"/>
            <a:r>
              <a:rPr lang="en-US" sz="2000" dirty="0"/>
              <a:t>Here is an example</a:t>
            </a:r>
            <a:r>
              <a:rPr lang="en-US" sz="2000" dirty="0" smtClean="0"/>
              <a:t>:</a:t>
            </a:r>
            <a:endParaRPr lang="en-US" sz="2000" dirty="0"/>
          </a:p>
          <a:p>
            <a:pPr marL="400050" lvl="1" indent="0">
              <a:buNone/>
            </a:pPr>
            <a:r>
              <a:rPr lang="en-US" sz="2000" dirty="0"/>
              <a:t>	</a:t>
            </a:r>
            <a:r>
              <a:rPr lang="es-ES" sz="2000" dirty="0" smtClean="0"/>
              <a:t>-- </a:t>
            </a:r>
            <a:r>
              <a:rPr lang="es-ES" sz="2000" i="1" dirty="0"/>
              <a:t>¿Qué te gusta más, hablar por teléfono </a:t>
            </a:r>
            <a:r>
              <a:rPr lang="es-ES" sz="2000" i="1" dirty="0" smtClean="0"/>
              <a:t>o ver </a:t>
            </a:r>
            <a:r>
              <a:rPr lang="es-ES" sz="2000" i="1" dirty="0"/>
              <a:t>la </a:t>
            </a:r>
            <a:r>
              <a:rPr lang="es-ES" sz="2000" i="1" dirty="0" smtClean="0"/>
              <a:t>   	    televisión</a:t>
            </a:r>
            <a:r>
              <a:rPr lang="es-ES" sz="2000" i="1" dirty="0"/>
              <a:t>?</a:t>
            </a:r>
            <a:endParaRPr lang="en-US" sz="2000" dirty="0"/>
          </a:p>
          <a:p>
            <a:pPr marL="400050" lvl="1" indent="0">
              <a:buNone/>
            </a:pPr>
            <a:r>
              <a:rPr lang="es-ES" sz="2000" i="1" dirty="0"/>
              <a:t>	</a:t>
            </a:r>
            <a:r>
              <a:rPr lang="es-ES" sz="2000" i="1" dirty="0" smtClean="0"/>
              <a:t>-- </a:t>
            </a:r>
            <a:r>
              <a:rPr lang="es-ES" sz="2000" i="1" dirty="0"/>
              <a:t>Me gusta más ver la televisión.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724400" y="3200400"/>
            <a:ext cx="365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tx2"/>
                </a:solidFill>
                <a:latin typeface="Arial" charset="0"/>
              </a:rPr>
              <a:t>I like ____ better (more).</a:t>
            </a:r>
            <a:endParaRPr lang="en-US" sz="2000" b="1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12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Showing Preferences with </a:t>
            </a:r>
            <a:r>
              <a:rPr lang="en-US" sz="3600" dirty="0" err="1" smtClean="0"/>
              <a:t>Gustar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 startAt="2"/>
            </a:pPr>
            <a:r>
              <a:rPr lang="en-US" sz="2400" i="1" dirty="0"/>
              <a:t>Me </a:t>
            </a:r>
            <a:r>
              <a:rPr lang="en-US" sz="2400" i="1" dirty="0" err="1"/>
              <a:t>gusta</a:t>
            </a:r>
            <a:r>
              <a:rPr lang="en-US" sz="2400" i="1" dirty="0"/>
              <a:t> mucho </a:t>
            </a:r>
            <a:r>
              <a:rPr lang="en-US" sz="2400" dirty="0"/>
              <a:t>________. = </a:t>
            </a:r>
          </a:p>
          <a:p>
            <a:pPr marL="457200" indent="-457200">
              <a:buFont typeface="+mj-lt"/>
              <a:buAutoNum type="arabicPeriod" startAt="2"/>
            </a:pPr>
            <a:endParaRPr lang="en-US" sz="2400" dirty="0"/>
          </a:p>
          <a:p>
            <a:pPr marL="457200" lvl="0" indent="-457200">
              <a:buFont typeface="+mj-lt"/>
              <a:buAutoNum type="arabicPeriod" startAt="2"/>
            </a:pPr>
            <a:r>
              <a:rPr lang="en-US" sz="2400" dirty="0"/>
              <a:t>If you do not like something very much (a lot), just add ______ in front of </a:t>
            </a:r>
            <a:r>
              <a:rPr lang="en-US" sz="2400" dirty="0" smtClean="0"/>
              <a:t>“</a:t>
            </a:r>
            <a:r>
              <a:rPr lang="en-US" sz="2400" i="1" dirty="0" smtClean="0"/>
              <a:t>me </a:t>
            </a:r>
            <a:r>
              <a:rPr lang="en-US" sz="2400" i="1" dirty="0" err="1"/>
              <a:t>gusta</a:t>
            </a:r>
            <a:r>
              <a:rPr lang="en-US" sz="2400" i="1" dirty="0"/>
              <a:t> mucho </a:t>
            </a:r>
            <a:r>
              <a:rPr lang="en-US" sz="2400" i="1" dirty="0" smtClean="0"/>
              <a:t>________.”</a:t>
            </a:r>
            <a:endParaRPr lang="en-US" sz="2400" dirty="0"/>
          </a:p>
          <a:p>
            <a:pPr marL="457200" indent="-457200">
              <a:buFont typeface="+mj-lt"/>
              <a:buAutoNum type="arabicPeriod" startAt="2"/>
            </a:pPr>
            <a:endParaRPr lang="en-US" sz="2400" dirty="0"/>
          </a:p>
          <a:p>
            <a:pPr lvl="1" indent="-342900"/>
            <a:r>
              <a:rPr lang="en-US" sz="2000" dirty="0"/>
              <a:t>Translate this example:</a:t>
            </a:r>
          </a:p>
          <a:p>
            <a:pPr marL="0" indent="0">
              <a:buNone/>
            </a:pPr>
            <a:endParaRPr lang="en-US" sz="2400" dirty="0"/>
          </a:p>
          <a:p>
            <a:pPr lvl="2"/>
            <a:r>
              <a:rPr lang="en-US" sz="1600" dirty="0"/>
              <a:t>I do not like to swim very much →  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105400" y="1614055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I like ____ a lot.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438400" y="28194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no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743200" y="5410200"/>
            <a:ext cx="45029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No me </a:t>
            </a:r>
            <a:r>
              <a:rPr lang="en-US" b="1" dirty="0" err="1" smtClean="0">
                <a:solidFill>
                  <a:schemeClr val="tx2"/>
                </a:solidFill>
                <a:latin typeface="Arial" charset="0"/>
              </a:rPr>
              <a:t>gusta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 mucho </a:t>
            </a:r>
            <a:r>
              <a:rPr lang="en-US" b="1" dirty="0" err="1" smtClean="0">
                <a:solidFill>
                  <a:schemeClr val="tx2"/>
                </a:solidFill>
                <a:latin typeface="Arial" charset="0"/>
              </a:rPr>
              <a:t>nadar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.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55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Showing Preferences with </a:t>
            </a:r>
            <a:r>
              <a:rPr lang="en-US" sz="3600" dirty="0" err="1" smtClean="0"/>
              <a:t>Gustar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4"/>
            </a:pPr>
            <a:r>
              <a:rPr lang="en-US" dirty="0"/>
              <a:t>To say that you do not like something at all, say </a:t>
            </a:r>
            <a:r>
              <a:rPr lang="en-US" i="1" dirty="0"/>
              <a:t>No me </a:t>
            </a:r>
            <a:r>
              <a:rPr lang="en-US" i="1" dirty="0" err="1"/>
              <a:t>gusta</a:t>
            </a:r>
            <a:r>
              <a:rPr lang="en-US" i="1" dirty="0"/>
              <a:t> nada ______.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 </a:t>
            </a:r>
            <a:endParaRPr lang="en-US" dirty="0"/>
          </a:p>
          <a:p>
            <a:pPr lvl="1"/>
            <a:r>
              <a:rPr lang="en-US" dirty="0"/>
              <a:t>Translate this example:</a:t>
            </a:r>
          </a:p>
          <a:p>
            <a:pPr marL="400050" lvl="1" indent="0">
              <a:buNone/>
            </a:pPr>
            <a:r>
              <a:rPr lang="en-US" dirty="0"/>
              <a:t> </a:t>
            </a:r>
          </a:p>
          <a:p>
            <a:pPr lvl="2"/>
            <a:r>
              <a:rPr lang="en-US" dirty="0"/>
              <a:t>I do not like to swim at all </a:t>
            </a:r>
            <a:r>
              <a:rPr lang="en-US" dirty="0" smtClean="0"/>
              <a:t>→</a:t>
            </a:r>
            <a:endParaRPr lang="en-US" sz="12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736056" y="5594648"/>
            <a:ext cx="4502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No me </a:t>
            </a:r>
            <a:r>
              <a:rPr lang="en-US" sz="2400" b="1" dirty="0" err="1" smtClean="0">
                <a:solidFill>
                  <a:schemeClr val="tx2"/>
                </a:solidFill>
                <a:latin typeface="Arial" charset="0"/>
              </a:rPr>
              <a:t>gusta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 nada </a:t>
            </a:r>
            <a:r>
              <a:rPr lang="en-US" sz="2400" b="1" dirty="0" err="1" smtClean="0">
                <a:solidFill>
                  <a:schemeClr val="tx2"/>
                </a:solidFill>
                <a:latin typeface="Arial" charset="0"/>
              </a:rPr>
              <a:t>nadar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.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78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1383</TotalTime>
  <Words>534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Verdana</vt:lpstr>
      <vt:lpstr>Balloons</vt:lpstr>
      <vt:lpstr>Document</vt:lpstr>
      <vt:lpstr>Apuntes: Gustar</vt:lpstr>
      <vt:lpstr>Yo puedo…</vt:lpstr>
      <vt:lpstr>The Verb Gustar</vt:lpstr>
      <vt:lpstr>Gustar and Clarifiers</vt:lpstr>
      <vt:lpstr>Practice</vt:lpstr>
      <vt:lpstr>Asking about Likes/Dislikes using Gustar</vt:lpstr>
      <vt:lpstr>Showing Preferences with Gustar</vt:lpstr>
      <vt:lpstr>Showing Preferences with Gustar</vt:lpstr>
      <vt:lpstr>Showing Preferences with Gustar</vt:lpstr>
      <vt:lpstr>Responding to Gustar Questions or Statements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Apuntes: Gustar</dc:title>
  <dc:creator>Sarah Malysz</dc:creator>
  <cp:lastModifiedBy>Malysz, Sarah</cp:lastModifiedBy>
  <cp:revision>79</cp:revision>
  <dcterms:created xsi:type="dcterms:W3CDTF">2012-08-02T20:38:20Z</dcterms:created>
  <dcterms:modified xsi:type="dcterms:W3CDTF">2018-10-30T20:11:10Z</dcterms:modified>
</cp:coreProperties>
</file>