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F3687-798C-4A83-8E4A-AFB23BA5A1E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009EF-00AC-4518-963C-9E9FE4C64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67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singular</a:t>
            </a:r>
            <a:r>
              <a:rPr lang="en-US" baseline="0" dirty="0" smtClean="0"/>
              <a:t> nouns are in a list, use </a:t>
            </a:r>
            <a:r>
              <a:rPr lang="en-US" baseline="0" dirty="0" err="1" smtClean="0"/>
              <a:t>gusta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009EF-00AC-4518-963C-9E9FE4C64B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04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7A7F817-A54C-4701-8E3F-D010F2CDFE76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33FAB8D-F78C-4F3A-82F1-28E3AC76792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F817-A54C-4701-8E3F-D010F2CDFE76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AB8D-F78C-4F3A-82F1-28E3AC767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F817-A54C-4701-8E3F-D010F2CDFE76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AB8D-F78C-4F3A-82F1-28E3AC767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F817-A54C-4701-8E3F-D010F2CDFE76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AB8D-F78C-4F3A-82F1-28E3AC767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F817-A54C-4701-8E3F-D010F2CDFE76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AB8D-F78C-4F3A-82F1-28E3AC767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F817-A54C-4701-8E3F-D010F2CDFE76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AB8D-F78C-4F3A-82F1-28E3AC7679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F817-A54C-4701-8E3F-D010F2CDFE76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AB8D-F78C-4F3A-82F1-28E3AC767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F817-A54C-4701-8E3F-D010F2CDFE76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AB8D-F78C-4F3A-82F1-28E3AC767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F817-A54C-4701-8E3F-D010F2CDFE76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AB8D-F78C-4F3A-82F1-28E3AC767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F817-A54C-4701-8E3F-D010F2CDFE76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AB8D-F78C-4F3A-82F1-28E3AC76792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F817-A54C-4701-8E3F-D010F2CDFE76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AB8D-F78C-4F3A-82F1-28E3AC767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7A7F817-A54C-4701-8E3F-D010F2CDFE76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33FAB8D-F78C-4F3A-82F1-28E3AC7679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Apuntes</a:t>
            </a:r>
            <a:r>
              <a:rPr lang="en-US" dirty="0" smtClean="0"/>
              <a:t>: </a:t>
            </a:r>
            <a:r>
              <a:rPr lang="en-US" dirty="0" err="1" smtClean="0"/>
              <a:t>Gustar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Lección</a:t>
            </a:r>
            <a:r>
              <a:rPr lang="en-US" dirty="0" smtClean="0"/>
              <a:t> 4: La comida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9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can…</a:t>
            </a:r>
          </a:p>
          <a:p>
            <a:pPr lvl="1"/>
            <a:r>
              <a:rPr lang="en-US" dirty="0" smtClean="0"/>
              <a:t>Describe about my likes and dislikes</a:t>
            </a:r>
          </a:p>
          <a:p>
            <a:pPr lvl="1"/>
            <a:endParaRPr lang="en-US" dirty="0"/>
          </a:p>
          <a:p>
            <a:r>
              <a:rPr lang="en-US" dirty="0" smtClean="0"/>
              <a:t>Success Criteria</a:t>
            </a:r>
          </a:p>
          <a:p>
            <a:pPr lvl="1"/>
            <a:r>
              <a:rPr lang="en-US" dirty="0" smtClean="0"/>
              <a:t>Form the singular and plural forms of </a:t>
            </a:r>
            <a:r>
              <a:rPr lang="en-US" dirty="0" err="1" smtClean="0"/>
              <a:t>gustar</a:t>
            </a:r>
            <a:endParaRPr lang="en-US" dirty="0" smtClean="0"/>
          </a:p>
          <a:p>
            <a:pPr lvl="1"/>
            <a:r>
              <a:rPr lang="en-US" dirty="0" smtClean="0"/>
              <a:t>Explain when to use the singular vs. plural form of </a:t>
            </a:r>
            <a:r>
              <a:rPr lang="en-US" dirty="0" err="1" smtClean="0"/>
              <a:t>gustar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4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Verb </a:t>
            </a:r>
            <a:r>
              <a:rPr lang="en-US" dirty="0" err="1" smtClean="0"/>
              <a:t>Gustar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20000"/>
              </a:lnSpc>
            </a:pPr>
            <a:r>
              <a:rPr lang="en-US" sz="2600" dirty="0"/>
              <a:t>The verb </a:t>
            </a:r>
            <a:r>
              <a:rPr lang="en-US" sz="2600" i="1" dirty="0" err="1"/>
              <a:t>gustar</a:t>
            </a:r>
            <a:r>
              <a:rPr lang="en-US" sz="2600" dirty="0"/>
              <a:t> </a:t>
            </a:r>
            <a:r>
              <a:rPr lang="en-US" sz="2600" dirty="0" smtClean="0"/>
              <a:t>means _______________________________. </a:t>
            </a:r>
            <a:endParaRPr lang="en-US" sz="2600" dirty="0"/>
          </a:p>
          <a:p>
            <a:pPr marL="68580" indent="0">
              <a:buNone/>
            </a:pPr>
            <a:r>
              <a:rPr lang="en-US" sz="2600" dirty="0"/>
              <a:t> </a:t>
            </a:r>
          </a:p>
          <a:p>
            <a:r>
              <a:rPr lang="en-US" sz="2600" i="1" dirty="0" err="1"/>
              <a:t>Gustar</a:t>
            </a:r>
            <a:r>
              <a:rPr lang="en-US" sz="2600" dirty="0"/>
              <a:t> is a special verb. It is not conjugated for all forms (</a:t>
            </a:r>
            <a:r>
              <a:rPr lang="en-US" sz="2600" dirty="0" err="1"/>
              <a:t>yo</a:t>
            </a:r>
            <a:r>
              <a:rPr lang="en-US" sz="2600" dirty="0"/>
              <a:t>, </a:t>
            </a:r>
            <a:r>
              <a:rPr lang="en-US" sz="2600" dirty="0" err="1"/>
              <a:t>tú</a:t>
            </a:r>
            <a:r>
              <a:rPr lang="en-US" sz="2600" dirty="0"/>
              <a:t>, etc.) because it is </a:t>
            </a:r>
            <a:r>
              <a:rPr lang="en-US" sz="2600" u="sng" dirty="0"/>
              <a:t>not</a:t>
            </a:r>
            <a:r>
              <a:rPr lang="en-US" sz="2600" dirty="0"/>
              <a:t> the person who does the liking. Instead, the person is “pleased” by something.</a:t>
            </a:r>
          </a:p>
          <a:p>
            <a:endParaRPr lang="en-US" sz="2600" dirty="0"/>
          </a:p>
          <a:p>
            <a:pPr lvl="1">
              <a:lnSpc>
                <a:spcPct val="220000"/>
              </a:lnSpc>
            </a:pPr>
            <a:r>
              <a:rPr lang="en-US" sz="2300" dirty="0"/>
              <a:t>Example: </a:t>
            </a:r>
            <a:r>
              <a:rPr lang="en-US" sz="2300" i="1" dirty="0"/>
              <a:t>“Me </a:t>
            </a:r>
            <a:r>
              <a:rPr lang="en-US" sz="2300" i="1" dirty="0" err="1"/>
              <a:t>gusta</a:t>
            </a:r>
            <a:r>
              <a:rPr lang="en-US" sz="2300" i="1" dirty="0"/>
              <a:t> el chocolate”</a:t>
            </a:r>
            <a:r>
              <a:rPr lang="en-US" sz="2300" dirty="0"/>
              <a:t> can be translated as… </a:t>
            </a:r>
          </a:p>
          <a:p>
            <a:pPr marL="1143000" lvl="2" indent="-457200">
              <a:lnSpc>
                <a:spcPct val="220000"/>
              </a:lnSpc>
              <a:buFont typeface="+mj-lt"/>
              <a:buAutoNum type="arabicPeriod"/>
            </a:pPr>
            <a:r>
              <a:rPr lang="en-US" sz="2300" dirty="0"/>
              <a:t>______________________________________________</a:t>
            </a:r>
          </a:p>
          <a:p>
            <a:pPr marL="1143000" lvl="2" indent="-457200">
              <a:lnSpc>
                <a:spcPct val="220000"/>
              </a:lnSpc>
              <a:buFont typeface="+mj-lt"/>
              <a:buAutoNum type="arabicPeriod"/>
            </a:pPr>
            <a:r>
              <a:rPr lang="en-US" sz="2300" dirty="0"/>
              <a:t>______________________________________________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23622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To be pleasing to; to like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478149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 like chocolate.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531489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Chocolate pleases me.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9547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Verb </a:t>
            </a:r>
            <a:r>
              <a:rPr lang="en-US" dirty="0" err="1" smtClean="0"/>
              <a:t>Gustar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2767584" cy="3493008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Because it is the thing(s) or action(s) that pleases the person, </a:t>
            </a:r>
            <a:r>
              <a:rPr lang="en-US" sz="1600" i="1" dirty="0" err="1"/>
              <a:t>gustar</a:t>
            </a:r>
            <a:r>
              <a:rPr lang="en-US" sz="1600" dirty="0"/>
              <a:t> is used in special phrases that can include an optional clarifier. The clarifiers are optional, but emphasize who is being pleased.</a:t>
            </a:r>
          </a:p>
          <a:p>
            <a:pPr marL="68580" indent="0">
              <a:buNone/>
            </a:pPr>
            <a:endParaRPr lang="en-US" sz="1600" dirty="0"/>
          </a:p>
          <a:p>
            <a:r>
              <a:rPr lang="en-US" sz="1600" dirty="0"/>
              <a:t>Review: Fill in the blanks with the missing word in the </a:t>
            </a:r>
            <a:r>
              <a:rPr lang="en-US" sz="1600" i="1" dirty="0" err="1"/>
              <a:t>gustar</a:t>
            </a:r>
            <a:r>
              <a:rPr lang="en-US" sz="1600" dirty="0"/>
              <a:t> phrases</a:t>
            </a:r>
            <a:r>
              <a:rPr lang="en-US" sz="1600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701640"/>
              </p:ext>
            </p:extLst>
          </p:nvPr>
        </p:nvGraphicFramePr>
        <p:xfrm>
          <a:off x="3962401" y="2362200"/>
          <a:ext cx="4648200" cy="34303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71599"/>
                <a:gridCol w="1836332"/>
                <a:gridCol w="1440269"/>
              </a:tblGrid>
              <a:tr h="1939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English Translation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/>
                          <a:ea typeface="Times New Roman"/>
                        </a:rPr>
                        <a:t>Gustar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 Clarifiers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Gustar Phrases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I like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A mí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_________ gusta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You like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A ti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_________ gusta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He, she, you (formal) like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A él (or a boy’s name)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A ella (or a girl’s name)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A usted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_________ gusta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We like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A nosotros/as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_________ gusta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Y’all like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A vosotros/as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_________ gusta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They, you all like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/>
                          <a:ea typeface="Times New Roman"/>
                        </a:rPr>
                        <a:t>A ellos/ellas (or names)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>
                          <a:effectLst/>
                          <a:latin typeface="Times New Roman"/>
                          <a:ea typeface="Times New Roman"/>
                        </a:rPr>
                        <a:t>A ustedes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 dirty="0">
                          <a:effectLst/>
                          <a:latin typeface="Times New Roman"/>
                          <a:ea typeface="Times New Roman"/>
                        </a:rPr>
                        <a:t>_________ gusta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91400" y="27240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3200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te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37338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le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43242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nos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467600" y="48006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os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67600" y="53148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3610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5780" lvl="0" indent="-457200">
              <a:lnSpc>
                <a:spcPct val="300000"/>
              </a:lnSpc>
              <a:buFont typeface="+mj-lt"/>
              <a:buAutoNum type="arabicPeriod"/>
            </a:pPr>
            <a:r>
              <a:rPr lang="es-ES_tradnl" dirty="0"/>
              <a:t>A ellos les gusta comer arroz con pollo. </a:t>
            </a:r>
            <a:endParaRPr lang="es-ES_tradnl" dirty="0" smtClean="0"/>
          </a:p>
          <a:p>
            <a:pPr marL="525780" lvl="0" indent="-457200">
              <a:lnSpc>
                <a:spcPct val="300000"/>
              </a:lnSpc>
              <a:buFont typeface="+mj-lt"/>
              <a:buAutoNum type="arabicPeriod"/>
            </a:pPr>
            <a:r>
              <a:rPr lang="es-ES_tradnl" dirty="0" smtClean="0"/>
              <a:t>A </a:t>
            </a:r>
            <a:r>
              <a:rPr lang="es-ES_tradnl" dirty="0"/>
              <a:t>nosotros nos gusta la tarta de fresa. </a:t>
            </a:r>
            <a:endParaRPr lang="es-ES_tradnl" dirty="0" smtClean="0"/>
          </a:p>
          <a:p>
            <a:pPr marL="525780" lvl="0" indent="-457200">
              <a:lnSpc>
                <a:spcPct val="300000"/>
              </a:lnSpc>
              <a:buFont typeface="+mj-lt"/>
              <a:buAutoNum type="arabicPeriod"/>
            </a:pPr>
            <a:r>
              <a:rPr lang="es-ES_tradnl" dirty="0" smtClean="0"/>
              <a:t>A </a:t>
            </a:r>
            <a:r>
              <a:rPr lang="es-ES_tradnl" dirty="0"/>
              <a:t>ella no le gusta comer los frijoles.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42900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They like to eat rice with chicken.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462909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We like strawberry pie (pie of strawberry).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571500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She does not like to eat beans.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3598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Singular and Plural </a:t>
            </a:r>
            <a:br>
              <a:rPr lang="en-US" sz="3600" dirty="0" smtClean="0"/>
            </a:br>
            <a:r>
              <a:rPr lang="en-US" sz="3600" dirty="0" smtClean="0"/>
              <a:t>Forms of </a:t>
            </a:r>
            <a:r>
              <a:rPr lang="en-US" sz="3600" dirty="0" err="1" smtClean="0"/>
              <a:t>Gustar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Because it is the thing(s) or action(s) that please the person or people, there are only two forms of </a:t>
            </a:r>
            <a:r>
              <a:rPr lang="en-US" sz="2000" i="1" dirty="0" err="1"/>
              <a:t>gustar</a:t>
            </a:r>
            <a:r>
              <a:rPr lang="en-US" sz="2000" i="1" dirty="0"/>
              <a:t> </a:t>
            </a:r>
            <a:r>
              <a:rPr lang="en-US" sz="2000" dirty="0"/>
              <a:t>(singular and plural). That is also why we use the clarifiers to stress who is being pleased by the thing(s) or action(s).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264713"/>
              </p:ext>
            </p:extLst>
          </p:nvPr>
        </p:nvGraphicFramePr>
        <p:xfrm>
          <a:off x="1219199" y="4343400"/>
          <a:ext cx="6705601" cy="1524000"/>
        </p:xfrm>
        <a:graphic>
          <a:graphicData uri="http://schemas.openxmlformats.org/drawingml/2006/table">
            <a:tbl>
              <a:tblPr firstRow="1" firstCol="1" bandRow="1"/>
              <a:tblGrid>
                <a:gridCol w="1670342"/>
                <a:gridCol w="1705931"/>
                <a:gridCol w="1643084"/>
                <a:gridCol w="1686244"/>
              </a:tblGrid>
              <a:tr h="254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Singular Form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Use With…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Plural Form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Use With…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literally means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“it pleases”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singular nouns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 action or actions (the infinitive of verbs)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_____________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literally means “they please”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plural nouns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4648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gusta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46482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gustan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2694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686748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Practice by filling in the blanks with the correct form of </a:t>
            </a:r>
            <a:r>
              <a:rPr lang="en-US" b="1" i="1" dirty="0" err="1"/>
              <a:t>gusta</a:t>
            </a:r>
            <a:r>
              <a:rPr lang="en-US" i="1" dirty="0"/>
              <a:t> or </a:t>
            </a:r>
            <a:r>
              <a:rPr lang="en-US" b="1" i="1" dirty="0" err="1"/>
              <a:t>gustan</a:t>
            </a:r>
            <a:r>
              <a:rPr lang="en-US" i="1" dirty="0"/>
              <a:t>. Be prepared to translate and explain why </a:t>
            </a:r>
            <a:r>
              <a:rPr lang="en-US" i="1" dirty="0" err="1"/>
              <a:t>gustar</a:t>
            </a:r>
            <a:r>
              <a:rPr lang="en-US" i="1" dirty="0"/>
              <a:t> should be singular or plural.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525780" lvl="0" indent="-457200">
              <a:lnSpc>
                <a:spcPct val="170000"/>
              </a:lnSpc>
              <a:buFont typeface="+mj-lt"/>
              <a:buAutoNum type="arabicPeriod"/>
            </a:pPr>
            <a:r>
              <a:rPr lang="es-ES" dirty="0"/>
              <a:t>A nosotros nos </a:t>
            </a:r>
            <a:r>
              <a:rPr lang="es-ES" dirty="0" smtClean="0"/>
              <a:t>_________ comer las papas fritas.</a:t>
            </a:r>
            <a:endParaRPr lang="en-US" dirty="0"/>
          </a:p>
          <a:p>
            <a:pPr marL="525780" lvl="0" indent="-457200">
              <a:lnSpc>
                <a:spcPct val="170000"/>
              </a:lnSpc>
              <a:buFont typeface="+mj-lt"/>
              <a:buAutoNum type="arabicPeriod"/>
            </a:pPr>
            <a:r>
              <a:rPr lang="es-ES" dirty="0"/>
              <a:t>A él no le </a:t>
            </a:r>
            <a:r>
              <a:rPr lang="es-ES" dirty="0" smtClean="0"/>
              <a:t>__________ </a:t>
            </a:r>
            <a:r>
              <a:rPr lang="es-ES" dirty="0"/>
              <a:t>los tomates en la ensalada.</a:t>
            </a:r>
            <a:endParaRPr lang="en-US" dirty="0"/>
          </a:p>
          <a:p>
            <a:pPr marL="525780" lvl="0" indent="-457200">
              <a:lnSpc>
                <a:spcPct val="170000"/>
              </a:lnSpc>
              <a:buFont typeface="+mj-lt"/>
              <a:buAutoNum type="arabicPeriod"/>
            </a:pPr>
            <a:r>
              <a:rPr lang="es-ES" dirty="0"/>
              <a:t>¿A ti te </a:t>
            </a:r>
            <a:r>
              <a:rPr lang="es-ES" dirty="0" smtClean="0"/>
              <a:t>_________ </a:t>
            </a:r>
            <a:r>
              <a:rPr lang="es-ES" dirty="0"/>
              <a:t>el helado de chocolate?</a:t>
            </a:r>
            <a:endParaRPr lang="en-US" dirty="0"/>
          </a:p>
          <a:p>
            <a:pPr marL="525780" lvl="0" indent="-457200">
              <a:lnSpc>
                <a:spcPct val="170000"/>
              </a:lnSpc>
              <a:buFont typeface="+mj-lt"/>
              <a:buAutoNum type="arabicPeriod"/>
            </a:pPr>
            <a:r>
              <a:rPr lang="es-ES" dirty="0"/>
              <a:t>A ellos les </a:t>
            </a:r>
            <a:r>
              <a:rPr lang="es-ES" dirty="0" smtClean="0"/>
              <a:t>_________ </a:t>
            </a:r>
            <a:r>
              <a:rPr lang="es-ES" dirty="0"/>
              <a:t>pescar y nadar en el lago.</a:t>
            </a:r>
            <a:endParaRPr lang="en-US" dirty="0"/>
          </a:p>
          <a:p>
            <a:pPr marL="525780" lvl="0" indent="-457200">
              <a:lnSpc>
                <a:spcPct val="170000"/>
              </a:lnSpc>
              <a:buFont typeface="+mj-lt"/>
              <a:buAutoNum type="arabicPeriod"/>
            </a:pPr>
            <a:r>
              <a:rPr lang="es-ES" dirty="0"/>
              <a:t>A mí me </a:t>
            </a:r>
            <a:r>
              <a:rPr lang="es-ES" dirty="0" smtClean="0"/>
              <a:t>__________ las uvas.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3657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gusta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4191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gustan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47244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gusta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37164" y="5238690"/>
            <a:ext cx="1101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gusta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57720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gustan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8353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73</TotalTime>
  <Words>427</Words>
  <Application>Microsoft Office PowerPoint</Application>
  <PresentationFormat>On-screen Show (4:3)</PresentationFormat>
  <Paragraphs>97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Apuntes: Gustar</vt:lpstr>
      <vt:lpstr>Yo puedo…</vt:lpstr>
      <vt:lpstr>The Verb Gustar</vt:lpstr>
      <vt:lpstr>The Verb Gustar</vt:lpstr>
      <vt:lpstr>Practicar</vt:lpstr>
      <vt:lpstr>Singular and Plural  Forms of Gustar</vt:lpstr>
      <vt:lpstr>Practicar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Apuntes: Gustar</dc:title>
  <dc:creator>Sarah Malysz</dc:creator>
  <cp:lastModifiedBy>Sarah Malysz</cp:lastModifiedBy>
  <cp:revision>9</cp:revision>
  <dcterms:created xsi:type="dcterms:W3CDTF">2019-01-29T16:10:29Z</dcterms:created>
  <dcterms:modified xsi:type="dcterms:W3CDTF">2019-01-31T22:54:34Z</dcterms:modified>
</cp:coreProperties>
</file>