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73" r:id="rId2"/>
    <p:sldId id="256" r:id="rId3"/>
    <p:sldId id="262" r:id="rId4"/>
    <p:sldId id="261" r:id="rId5"/>
    <p:sldId id="266" r:id="rId6"/>
    <p:sldId id="267" r:id="rId7"/>
    <p:sldId id="268" r:id="rId8"/>
    <p:sldId id="269" r:id="rId9"/>
    <p:sldId id="263" r:id="rId10"/>
    <p:sldId id="264" r:id="rId11"/>
    <p:sldId id="265" r:id="rId12"/>
    <p:sldId id="270" r:id="rId13"/>
    <p:sldId id="271" r:id="rId14"/>
    <p:sldId id="272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43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2B8464-55FF-44C9-AC52-EB828369178E}" type="datetimeFigureOut">
              <a:rPr lang="en-US"/>
              <a:pPr>
                <a:defRPr/>
              </a:pPr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281A9E-121E-4A16-B74B-E42132CD3D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278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8FF7772-DF80-45BA-99A5-AE5B16354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14429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3723D1-2999-4CCC-9D3B-A44112BD2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65571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BFD0E-6F6B-42FC-8366-3D94988D4A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07801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CC0E9-6F28-4B2D-9539-2B10576139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44075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13231-F3D2-48E7-8E64-925F9E45FD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77449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1D2BC-C5BE-4210-89FD-FCFD6D0EB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82518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A9C74-8E7F-466D-8D34-7F60E3B255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11714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D2F32-535F-4A44-B4F0-9BD60DA7F3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14109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54FBB3-FF29-456E-9209-AF44549E4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0310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7EE1A-4F2E-4237-A950-519BC0D67D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04362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F4406-D8AF-4B7C-92F6-7844B7A11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50024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93BDFDF2-8BDB-410B-8638-3E3AA01A21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645"/>
            <a:ext cx="9144000" cy="66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194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Apuntes: El horario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Lección 2: En la clase</a:t>
            </a:r>
          </a:p>
        </p:txBody>
      </p:sp>
    </p:spTree>
    <p:extLst>
      <p:ext uri="{BB962C8B-B14F-4D97-AF65-F5344CB8AC3E}">
        <p14:creationId xmlns:p14="http://schemas.microsoft.com/office/powerpoint/2010/main" val="16190118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/>
              </a:rPr>
              <a:t>Yo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puedo</a:t>
            </a:r>
            <a:r>
              <a:rPr lang="en-US" dirty="0" smtClean="0">
                <a:effectLst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I can…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Ask/tell at what time an event takes place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Tell on which day(s) an event takes place</a:t>
            </a:r>
          </a:p>
          <a:p>
            <a:pPr lvl="1" eaLnBrk="1" hangingPunct="1">
              <a:defRPr/>
            </a:pPr>
            <a:endParaRPr lang="en-US" dirty="0">
              <a:effectLst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Success Criteria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Read a class schedule and tell at which time or day each class meets </a:t>
            </a:r>
          </a:p>
        </p:txBody>
      </p:sp>
    </p:spTree>
    <p:extLst>
      <p:ext uri="{BB962C8B-B14F-4D97-AF65-F5344CB8AC3E}">
        <p14:creationId xmlns:p14="http://schemas.microsoft.com/office/powerpoint/2010/main" val="4218248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>
                <a:effectLst/>
              </a:rPr>
              <a:t>Telling on Which Day(s) an Event Takes </a:t>
            </a:r>
            <a:r>
              <a:rPr lang="en-US" sz="3200" b="1" dirty="0" smtClean="0">
                <a:effectLst/>
              </a:rPr>
              <a:t>Place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>
                <a:effectLst/>
              </a:rPr>
              <a:t>To say “on” a certain day in Spanish, we say “el” before the day</a:t>
            </a:r>
            <a:r>
              <a:rPr lang="en-US" sz="2400" i="1" dirty="0" smtClean="0">
                <a:effectLst/>
              </a:rPr>
              <a:t>.</a:t>
            </a:r>
            <a:r>
              <a:rPr lang="en-US" sz="2400" dirty="0">
                <a:effectLst/>
              </a:rPr>
              <a:t> </a:t>
            </a:r>
            <a:endParaRPr lang="en-US" sz="2400" dirty="0" smtClean="0">
              <a:effectLst/>
            </a:endParaRPr>
          </a:p>
          <a:p>
            <a:pPr marL="0" indent="0">
              <a:buNone/>
            </a:pPr>
            <a:endParaRPr lang="en-US" sz="24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Example: On Tuesday = </a:t>
            </a:r>
            <a:r>
              <a:rPr lang="en-US" sz="2000" dirty="0" smtClean="0">
                <a:effectLst/>
              </a:rPr>
              <a:t>_____________</a:t>
            </a:r>
          </a:p>
          <a:p>
            <a:pPr lvl="1"/>
            <a:endParaRPr lang="en-US" sz="2000" i="1" dirty="0">
              <a:effectLst/>
            </a:endParaRPr>
          </a:p>
          <a:p>
            <a:r>
              <a:rPr lang="en-US" sz="2400" i="1" dirty="0" smtClean="0">
                <a:effectLst/>
              </a:rPr>
              <a:t>Translate</a:t>
            </a:r>
            <a:r>
              <a:rPr lang="en-US" sz="2400" i="1" dirty="0">
                <a:effectLst/>
              </a:rPr>
              <a:t>: </a:t>
            </a:r>
            <a:endParaRPr lang="en-US" sz="2400" dirty="0">
              <a:effectLst/>
            </a:endParaRPr>
          </a:p>
          <a:p>
            <a:pPr lvl="1"/>
            <a:r>
              <a:rPr lang="es-ES_tradnl" sz="2000" dirty="0">
                <a:effectLst/>
              </a:rPr>
              <a:t>Hay tarea el miércoles</a:t>
            </a:r>
            <a:r>
              <a:rPr lang="es-ES_tradnl" sz="2000" dirty="0" smtClean="0">
                <a:effectLst/>
              </a:rPr>
              <a:t>.</a:t>
            </a:r>
          </a:p>
          <a:p>
            <a:pPr marL="457200" lvl="1" indent="0">
              <a:buNone/>
            </a:pPr>
            <a:endParaRPr lang="es-ES_tradnl" sz="2000" dirty="0">
              <a:effectLst/>
            </a:endParaRPr>
          </a:p>
          <a:p>
            <a:pPr marL="457200" lvl="1" indent="0">
              <a:buNone/>
            </a:pPr>
            <a:r>
              <a:rPr lang="es-ES_tradnl" sz="2000" dirty="0" smtClean="0">
                <a:effectLst/>
              </a:rPr>
              <a:t> </a:t>
            </a:r>
          </a:p>
          <a:p>
            <a:pPr lvl="1"/>
            <a:r>
              <a:rPr lang="es-ES_tradnl" sz="2000" dirty="0" smtClean="0">
                <a:effectLst/>
              </a:rPr>
              <a:t>El </a:t>
            </a:r>
            <a:r>
              <a:rPr lang="es-ES_tradnl" sz="2000" dirty="0">
                <a:effectLst/>
              </a:rPr>
              <a:t>examen es el jueves. </a:t>
            </a: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62600" y="2757488"/>
            <a:ext cx="281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3333CC"/>
                </a:solidFill>
              </a:rPr>
              <a:t>El </a:t>
            </a:r>
            <a:r>
              <a:rPr lang="en-US" altLang="en-US" sz="2000" b="1" dirty="0" err="1">
                <a:solidFill>
                  <a:srgbClr val="3333CC"/>
                </a:solidFill>
              </a:rPr>
              <a:t>martes</a:t>
            </a:r>
            <a:endParaRPr lang="en-US" altLang="en-US" sz="2000" b="1" dirty="0">
              <a:solidFill>
                <a:srgbClr val="3333CC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4476690"/>
            <a:ext cx="441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solidFill>
                  <a:srgbClr val="3333CC"/>
                </a:solidFill>
              </a:rPr>
              <a:t>There is homework on Wednesday.</a:t>
            </a:r>
            <a:endParaRPr lang="en-US" altLang="en-US" sz="2000" b="1" dirty="0">
              <a:solidFill>
                <a:srgbClr val="3333CC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3400" y="5619690"/>
            <a:ext cx="411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solidFill>
                  <a:srgbClr val="3333CC"/>
                </a:solidFill>
              </a:rPr>
              <a:t>The test is on Thursday.</a:t>
            </a:r>
            <a:endParaRPr lang="en-US" altLang="en-US" sz="20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42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Telling on Which Day(s) an Event Takes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>
                <a:effectLst/>
              </a:rPr>
              <a:t>To say “on” certain days (plural, as in you do something every Friday), we say “</a:t>
            </a:r>
            <a:r>
              <a:rPr lang="en-US" sz="2400" i="1" dirty="0" err="1">
                <a:effectLst/>
              </a:rPr>
              <a:t>los</a:t>
            </a:r>
            <a:r>
              <a:rPr lang="en-US" sz="2400" i="1" dirty="0">
                <a:effectLst/>
              </a:rPr>
              <a:t>” before the day. </a:t>
            </a:r>
            <a:endParaRPr lang="en-US" sz="2400" i="1" dirty="0" smtClean="0">
              <a:effectLst/>
            </a:endParaRPr>
          </a:p>
          <a:p>
            <a:pPr lvl="1"/>
            <a:r>
              <a:rPr lang="en-US" sz="2000" i="1" dirty="0" smtClean="0">
                <a:effectLst/>
              </a:rPr>
              <a:t>Except </a:t>
            </a:r>
            <a:r>
              <a:rPr lang="en-US" sz="2000" i="1" dirty="0">
                <a:effectLst/>
              </a:rPr>
              <a:t>for </a:t>
            </a:r>
            <a:r>
              <a:rPr lang="en-US" sz="2000" i="1" dirty="0" err="1">
                <a:effectLst/>
              </a:rPr>
              <a:t>sábados</a:t>
            </a:r>
            <a:r>
              <a:rPr lang="en-US" sz="2000" i="1" dirty="0">
                <a:effectLst/>
              </a:rPr>
              <a:t> y </a:t>
            </a:r>
            <a:r>
              <a:rPr lang="en-US" sz="2000" i="1" dirty="0" err="1">
                <a:effectLst/>
              </a:rPr>
              <a:t>domingos</a:t>
            </a:r>
            <a:r>
              <a:rPr lang="en-US" sz="2000" i="1" dirty="0">
                <a:effectLst/>
              </a:rPr>
              <a:t>, the singular and plural forms for days of the week are the same.</a:t>
            </a:r>
            <a:endParaRPr lang="en-US" sz="2000" dirty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lvl="1"/>
            <a:r>
              <a:rPr lang="es-ES_tradnl" sz="1800" dirty="0" err="1">
                <a:effectLst/>
              </a:rPr>
              <a:t>Example</a:t>
            </a:r>
            <a:r>
              <a:rPr lang="es-ES_tradnl" sz="1800" dirty="0">
                <a:effectLst/>
              </a:rPr>
              <a:t>: </a:t>
            </a:r>
            <a:r>
              <a:rPr lang="es-ES_tradnl" sz="1800" dirty="0" err="1">
                <a:effectLst/>
              </a:rPr>
              <a:t>On</a:t>
            </a:r>
            <a:r>
              <a:rPr lang="es-ES_tradnl" sz="1800" dirty="0">
                <a:effectLst/>
              </a:rPr>
              <a:t> </a:t>
            </a:r>
            <a:r>
              <a:rPr lang="es-ES_tradnl" sz="1800" dirty="0" err="1">
                <a:effectLst/>
              </a:rPr>
              <a:t>Fridays</a:t>
            </a:r>
            <a:r>
              <a:rPr lang="es-ES_tradnl" sz="1800" dirty="0">
                <a:effectLst/>
              </a:rPr>
              <a:t> = </a:t>
            </a:r>
            <a:r>
              <a:rPr lang="es-ES_tradnl" sz="1800" dirty="0" smtClean="0">
                <a:effectLst/>
              </a:rPr>
              <a:t>_______________</a:t>
            </a:r>
            <a:endParaRPr lang="en-US" sz="1800" dirty="0">
              <a:effectLst/>
            </a:endParaRPr>
          </a:p>
          <a:p>
            <a:pPr marL="0" indent="0">
              <a:buNone/>
            </a:pPr>
            <a:endParaRPr lang="en-US" sz="2400" dirty="0">
              <a:effectLst/>
            </a:endParaRPr>
          </a:p>
          <a:p>
            <a:r>
              <a:rPr lang="es-ES_tradnl" sz="2400" i="1" dirty="0" err="1">
                <a:effectLst/>
              </a:rPr>
              <a:t>Translate</a:t>
            </a:r>
            <a:r>
              <a:rPr lang="es-ES_tradnl" sz="2400" i="1" dirty="0">
                <a:effectLst/>
              </a:rPr>
              <a:t>: </a:t>
            </a:r>
            <a:endParaRPr lang="es-ES_tradnl" sz="2400" i="1" dirty="0" smtClean="0">
              <a:effectLst/>
            </a:endParaRPr>
          </a:p>
          <a:p>
            <a:pPr lvl="1"/>
            <a:r>
              <a:rPr lang="es-ES_tradnl" sz="1800" dirty="0">
                <a:effectLst/>
              </a:rPr>
              <a:t>¿Cuándo es la clase de arte?</a:t>
            </a:r>
            <a:r>
              <a:rPr lang="es-ES_tradnl" sz="1800" i="1" dirty="0">
                <a:effectLst/>
              </a:rPr>
              <a:t> </a:t>
            </a:r>
            <a:r>
              <a:rPr lang="es-ES" sz="1800" dirty="0" smtClean="0">
                <a:effectLst/>
              </a:rPr>
              <a:t>La </a:t>
            </a:r>
            <a:r>
              <a:rPr lang="es-ES" sz="1800" dirty="0">
                <a:effectLst/>
              </a:rPr>
              <a:t>clase de arte es los </a:t>
            </a:r>
            <a:r>
              <a:rPr lang="es-ES" sz="1800" dirty="0" smtClean="0">
                <a:effectLst/>
              </a:rPr>
              <a:t>lunes. </a:t>
            </a:r>
            <a:endParaRPr lang="en-US" sz="1800" dirty="0">
              <a:effectLst/>
            </a:endParaRPr>
          </a:p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181600" y="4129088"/>
            <a:ext cx="281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3333CC"/>
                </a:solidFill>
              </a:rPr>
              <a:t>Los </a:t>
            </a:r>
            <a:r>
              <a:rPr lang="en-US" altLang="en-US" sz="1800" b="1" dirty="0" err="1">
                <a:solidFill>
                  <a:srgbClr val="3333CC"/>
                </a:solidFill>
              </a:rPr>
              <a:t>viernes</a:t>
            </a:r>
            <a:endParaRPr lang="en-US" altLang="en-US" sz="1800" b="1" dirty="0">
              <a:solidFill>
                <a:srgbClr val="3333CC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05200" y="6107668"/>
            <a:ext cx="5410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smtClean="0">
                <a:solidFill>
                  <a:srgbClr val="3333CC"/>
                </a:solidFill>
              </a:rPr>
              <a:t>When is art class? The art </a:t>
            </a:r>
            <a:r>
              <a:rPr lang="en-US" altLang="en-US" sz="1800" b="1" dirty="0">
                <a:solidFill>
                  <a:srgbClr val="3333CC"/>
                </a:solidFill>
              </a:rPr>
              <a:t>class is on </a:t>
            </a:r>
            <a:r>
              <a:rPr lang="en-US" altLang="en-US" sz="1800" b="1" dirty="0" smtClean="0">
                <a:solidFill>
                  <a:srgbClr val="3333CC"/>
                </a:solidFill>
              </a:rPr>
              <a:t>Mondays.</a:t>
            </a:r>
            <a:endParaRPr lang="en-US" altLang="en-US" sz="18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246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/>
              </a:rPr>
              <a:t>Tarea</a:t>
            </a:r>
            <a:endParaRPr lang="en-US" b="1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1485900"/>
            <a:ext cx="6753225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9773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Apuntes: El horario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Lección 2: En la clase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/>
              </a:rPr>
              <a:t>Yo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puedo</a:t>
            </a:r>
            <a:r>
              <a:rPr lang="en-US" dirty="0" smtClean="0">
                <a:effectLst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I can…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Ask/tell at what time an event takes place</a:t>
            </a:r>
          </a:p>
          <a:p>
            <a:pPr marL="457200" lvl="1" indent="0" eaLnBrk="1" hangingPunct="1">
              <a:buNone/>
              <a:defRPr/>
            </a:pPr>
            <a:endParaRPr lang="en-US" dirty="0">
              <a:effectLst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Success Criteria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Read a class schedule and tell at which time </a:t>
            </a:r>
            <a:r>
              <a:rPr lang="en-US" dirty="0" smtClean="0">
                <a:effectLst/>
              </a:rPr>
              <a:t>each </a:t>
            </a:r>
            <a:r>
              <a:rPr lang="en-US" dirty="0" smtClean="0">
                <a:effectLst/>
              </a:rPr>
              <a:t>class meets </a:t>
            </a:r>
            <a:endParaRPr lang="en-US" dirty="0">
              <a:effectLst/>
            </a:endParaRP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Tell when a class begins </a:t>
            </a:r>
            <a:r>
              <a:rPr lang="en-US" smtClean="0">
                <a:effectLst/>
              </a:rPr>
              <a:t>and ends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 hora- Repaso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effectLst/>
              </a:rPr>
              <a:t>¿</a:t>
            </a:r>
            <a:r>
              <a:rPr lang="en-US" altLang="en-US" sz="2400" dirty="0" err="1" smtClean="0">
                <a:effectLst/>
              </a:rPr>
              <a:t>Qué</a:t>
            </a:r>
            <a:r>
              <a:rPr lang="en-US" altLang="en-US" sz="2400" dirty="0" smtClean="0">
                <a:effectLst/>
              </a:rPr>
              <a:t> hora </a:t>
            </a:r>
            <a:r>
              <a:rPr lang="en-US" altLang="en-US" sz="2400" dirty="0" err="1" smtClean="0">
                <a:effectLst/>
              </a:rPr>
              <a:t>es</a:t>
            </a:r>
            <a:r>
              <a:rPr lang="en-US" altLang="en-US" sz="2400" dirty="0" smtClean="0">
                <a:effectLst/>
              </a:rPr>
              <a:t>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 smtClean="0">
              <a:effectLst/>
            </a:endParaRPr>
          </a:p>
          <a:p>
            <a:pPr lvl="1" eaLnBrk="1" hangingPunct="1"/>
            <a:r>
              <a:rPr lang="en-US" altLang="en-US" sz="2000" dirty="0" smtClean="0">
                <a:effectLst/>
              </a:rPr>
              <a:t>8:15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dirty="0" smtClean="0">
              <a:effectLst/>
            </a:endParaRPr>
          </a:p>
          <a:p>
            <a:pPr lvl="1" eaLnBrk="1" hangingPunct="1"/>
            <a:r>
              <a:rPr lang="en-US" altLang="en-US" sz="2000" dirty="0" smtClean="0">
                <a:effectLst/>
              </a:rPr>
              <a:t>1:05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dirty="0" smtClean="0">
              <a:effectLst/>
            </a:endParaRPr>
          </a:p>
          <a:p>
            <a:pPr lvl="1" eaLnBrk="1" hangingPunct="1"/>
            <a:r>
              <a:rPr lang="en-US" altLang="en-US" sz="2000" dirty="0" smtClean="0">
                <a:effectLst/>
              </a:rPr>
              <a:t>11:30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dirty="0" smtClean="0">
              <a:effectLst/>
            </a:endParaRPr>
          </a:p>
          <a:p>
            <a:pPr lvl="1" eaLnBrk="1" hangingPunct="1"/>
            <a:r>
              <a:rPr lang="en-US" altLang="en-US" sz="2000" dirty="0" smtClean="0">
                <a:effectLst/>
              </a:rPr>
              <a:t>6:50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1600200"/>
            <a:ext cx="3200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smtClean="0">
                <a:solidFill>
                  <a:srgbClr val="3333CC"/>
                </a:solidFill>
                <a:effectLst/>
              </a:rPr>
              <a:t>What time is it?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 smtClean="0">
              <a:solidFill>
                <a:srgbClr val="3333CC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 smtClean="0">
                <a:solidFill>
                  <a:srgbClr val="3333CC"/>
                </a:solidFill>
                <a:effectLst/>
              </a:rPr>
              <a:t>Son las </a:t>
            </a:r>
            <a:r>
              <a:rPr lang="en-US" altLang="en-US" sz="2000" b="1" dirty="0" err="1" smtClean="0">
                <a:solidFill>
                  <a:srgbClr val="3333CC"/>
                </a:solidFill>
                <a:effectLst/>
              </a:rPr>
              <a:t>ocho</a:t>
            </a:r>
            <a:r>
              <a:rPr lang="en-US" altLang="en-US" sz="2000" b="1" dirty="0" smtClean="0">
                <a:solidFill>
                  <a:srgbClr val="3333CC"/>
                </a:solidFill>
                <a:effectLst/>
              </a:rPr>
              <a:t> y </a:t>
            </a:r>
            <a:r>
              <a:rPr lang="en-US" altLang="en-US" sz="2000" b="1" dirty="0" err="1" smtClean="0">
                <a:solidFill>
                  <a:srgbClr val="3333CC"/>
                </a:solidFill>
                <a:effectLst/>
              </a:rPr>
              <a:t>cuarto</a:t>
            </a:r>
            <a:endParaRPr lang="en-US" altLang="en-US" sz="2000" b="1" dirty="0" smtClean="0">
              <a:solidFill>
                <a:srgbClr val="3333CC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b="1" dirty="0" smtClean="0">
              <a:solidFill>
                <a:srgbClr val="3333CC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 err="1" smtClean="0">
                <a:solidFill>
                  <a:srgbClr val="3333CC"/>
                </a:solidFill>
                <a:effectLst/>
              </a:rPr>
              <a:t>Es</a:t>
            </a:r>
            <a:r>
              <a:rPr lang="en-US" altLang="en-US" sz="2000" b="1" dirty="0" smtClean="0">
                <a:solidFill>
                  <a:srgbClr val="3333CC"/>
                </a:solidFill>
                <a:effectLst/>
              </a:rPr>
              <a:t> la </a:t>
            </a:r>
            <a:r>
              <a:rPr lang="en-US" altLang="en-US" sz="2000" b="1" dirty="0" err="1" smtClean="0">
                <a:solidFill>
                  <a:srgbClr val="3333CC"/>
                </a:solidFill>
                <a:effectLst/>
              </a:rPr>
              <a:t>una</a:t>
            </a:r>
            <a:r>
              <a:rPr lang="en-US" altLang="en-US" sz="2000" b="1" dirty="0" smtClean="0">
                <a:solidFill>
                  <a:srgbClr val="3333CC"/>
                </a:solidFill>
                <a:effectLst/>
              </a:rPr>
              <a:t> y </a:t>
            </a:r>
            <a:r>
              <a:rPr lang="en-US" altLang="en-US" sz="2000" b="1" dirty="0" err="1" smtClean="0">
                <a:solidFill>
                  <a:srgbClr val="3333CC"/>
                </a:solidFill>
                <a:effectLst/>
              </a:rPr>
              <a:t>cinco</a:t>
            </a:r>
            <a:endParaRPr lang="en-US" altLang="en-US" sz="2000" b="1" dirty="0" smtClean="0">
              <a:solidFill>
                <a:srgbClr val="3333CC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b="1" dirty="0" smtClean="0">
              <a:solidFill>
                <a:srgbClr val="3333CC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 smtClean="0">
                <a:solidFill>
                  <a:srgbClr val="3333CC"/>
                </a:solidFill>
                <a:effectLst/>
              </a:rPr>
              <a:t>Son las once y media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b="1" dirty="0" smtClean="0">
              <a:solidFill>
                <a:srgbClr val="3333CC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 smtClean="0">
                <a:solidFill>
                  <a:srgbClr val="3333CC"/>
                </a:solidFill>
                <a:effectLst/>
              </a:rPr>
              <a:t>Son las </a:t>
            </a:r>
            <a:r>
              <a:rPr lang="en-US" altLang="en-US" sz="2000" b="1" dirty="0" err="1" smtClean="0">
                <a:solidFill>
                  <a:srgbClr val="3333CC"/>
                </a:solidFill>
                <a:effectLst/>
              </a:rPr>
              <a:t>siete</a:t>
            </a:r>
            <a:r>
              <a:rPr lang="en-US" altLang="en-US" sz="20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altLang="en-US" sz="2000" b="1" dirty="0" err="1" smtClean="0">
                <a:solidFill>
                  <a:srgbClr val="3333CC"/>
                </a:solidFill>
                <a:effectLst/>
              </a:rPr>
              <a:t>menos</a:t>
            </a:r>
            <a:r>
              <a:rPr lang="en-US" altLang="en-US" sz="20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altLang="en-US" sz="2000" b="1" dirty="0" err="1" smtClean="0">
                <a:solidFill>
                  <a:srgbClr val="3333CC"/>
                </a:solidFill>
                <a:effectLst/>
              </a:rPr>
              <a:t>diez</a:t>
            </a:r>
            <a:endParaRPr lang="en-US" altLang="en-US" sz="2000" b="1" dirty="0" smtClean="0">
              <a:solidFill>
                <a:srgbClr val="3333CC"/>
              </a:solidFill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>
                <a:effectLst/>
              </a:rPr>
              <a:t>Asking and Telling at What Time an Event Takes </a:t>
            </a:r>
            <a:r>
              <a:rPr lang="en-US" sz="3200" b="1" dirty="0" smtClean="0">
                <a:effectLst/>
              </a:rPr>
              <a:t>Place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>
                <a:effectLst/>
              </a:rPr>
              <a:t>To ask </a:t>
            </a:r>
            <a:r>
              <a:rPr lang="en-US" sz="2400" i="1" u="sng" dirty="0">
                <a:effectLst/>
              </a:rPr>
              <a:t>at</a:t>
            </a:r>
            <a:r>
              <a:rPr lang="en-US" sz="2400" i="1" dirty="0">
                <a:effectLst/>
              </a:rPr>
              <a:t> what time an event is going to take place, use this phrase</a:t>
            </a:r>
            <a:r>
              <a:rPr lang="en-US" sz="2400" i="1" dirty="0" smtClean="0">
                <a:effectLst/>
              </a:rPr>
              <a:t>:</a:t>
            </a:r>
          </a:p>
          <a:p>
            <a:endParaRPr lang="en-US" sz="2400" dirty="0">
              <a:effectLst/>
            </a:endParaRPr>
          </a:p>
          <a:p>
            <a:pPr lvl="1"/>
            <a:r>
              <a:rPr lang="es-ES" sz="2000" dirty="0">
                <a:effectLst/>
              </a:rPr>
              <a:t>¿A qué hora es…?  </a:t>
            </a:r>
            <a:endParaRPr lang="en-US" sz="2000" dirty="0">
              <a:effectLst/>
            </a:endParaRPr>
          </a:p>
          <a:p>
            <a:pPr marL="0" indent="0">
              <a:buNone/>
            </a:pPr>
            <a:endParaRPr lang="es-ES" sz="2400" dirty="0" smtClean="0">
              <a:effectLst/>
            </a:endParaRPr>
          </a:p>
          <a:p>
            <a:pPr marL="0" indent="0">
              <a:buNone/>
            </a:pPr>
            <a:endParaRPr lang="es-ES" sz="2400" dirty="0">
              <a:effectLst/>
            </a:endParaRPr>
          </a:p>
          <a:p>
            <a:r>
              <a:rPr lang="es-ES" sz="2400" i="1" dirty="0" err="1" smtClean="0">
                <a:effectLst/>
              </a:rPr>
              <a:t>Translate</a:t>
            </a:r>
            <a:r>
              <a:rPr lang="es-ES" sz="2400" i="1" dirty="0" smtClean="0">
                <a:effectLst/>
              </a:rPr>
              <a:t> </a:t>
            </a:r>
            <a:r>
              <a:rPr lang="es-ES" sz="2400" i="1" dirty="0" err="1">
                <a:effectLst/>
              </a:rPr>
              <a:t>this</a:t>
            </a:r>
            <a:r>
              <a:rPr lang="es-ES" sz="2400" i="1" dirty="0">
                <a:effectLst/>
              </a:rPr>
              <a:t> </a:t>
            </a:r>
            <a:r>
              <a:rPr lang="es-ES" sz="2400" i="1" dirty="0" err="1">
                <a:effectLst/>
              </a:rPr>
              <a:t>example</a:t>
            </a:r>
            <a:r>
              <a:rPr lang="es-ES" sz="2400" i="1" dirty="0" smtClean="0">
                <a:effectLst/>
              </a:rPr>
              <a:t>:</a:t>
            </a:r>
          </a:p>
          <a:p>
            <a:pPr marL="0" indent="0">
              <a:buNone/>
            </a:pPr>
            <a:r>
              <a:rPr lang="es-ES" sz="2400" i="1" dirty="0" smtClean="0">
                <a:effectLst/>
              </a:rPr>
              <a:t> </a:t>
            </a:r>
            <a:endParaRPr lang="en-US" sz="2400" dirty="0">
              <a:effectLst/>
            </a:endParaRPr>
          </a:p>
          <a:p>
            <a:pPr lvl="1"/>
            <a:r>
              <a:rPr lang="es-ES" sz="2000" dirty="0">
                <a:effectLst/>
              </a:rPr>
              <a:t>¿A qué hora es la clase de español? </a:t>
            </a:r>
            <a:r>
              <a:rPr lang="en-US" sz="2400" i="1" dirty="0">
                <a:effectLst/>
              </a:rPr>
              <a:t> </a:t>
            </a:r>
            <a:endParaRPr lang="en-US" sz="2400" dirty="0">
              <a:effectLst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48200" y="3352800"/>
            <a:ext cx="388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3333CC"/>
                </a:solidFill>
              </a:rPr>
              <a:t>At what time is…?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657600" y="5558135"/>
            <a:ext cx="525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3333CC"/>
                </a:solidFill>
              </a:rPr>
              <a:t>At what time is the Spanish class?</a:t>
            </a:r>
          </a:p>
        </p:txBody>
      </p:sp>
    </p:spTree>
    <p:extLst>
      <p:ext uri="{BB962C8B-B14F-4D97-AF65-F5344CB8AC3E}">
        <p14:creationId xmlns:p14="http://schemas.microsoft.com/office/powerpoint/2010/main" val="38677515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Asking and Telling at What Time an Event Takes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400800" cy="4953000"/>
          </a:xfrm>
        </p:spPr>
        <p:txBody>
          <a:bodyPr/>
          <a:lstStyle/>
          <a:p>
            <a:r>
              <a:rPr lang="en-US" sz="2800" i="1" dirty="0">
                <a:effectLst/>
              </a:rPr>
              <a:t>To tell </a:t>
            </a:r>
            <a:r>
              <a:rPr lang="en-US" sz="2800" i="1" u="sng" dirty="0">
                <a:effectLst/>
              </a:rPr>
              <a:t>at</a:t>
            </a:r>
            <a:r>
              <a:rPr lang="en-US" sz="2800" i="1" dirty="0">
                <a:effectLst/>
              </a:rPr>
              <a:t> what time an event takes place, use this formula</a:t>
            </a:r>
            <a:r>
              <a:rPr lang="en-US" sz="2800" i="1" dirty="0" smtClean="0">
                <a:effectLst/>
              </a:rPr>
              <a:t>:</a:t>
            </a:r>
          </a:p>
          <a:p>
            <a:pPr marL="0" indent="0">
              <a:buNone/>
            </a:pPr>
            <a:endParaRPr lang="en-US" sz="2800" dirty="0">
              <a:effectLst/>
            </a:endParaRPr>
          </a:p>
          <a:p>
            <a:pPr lvl="1"/>
            <a:r>
              <a:rPr lang="es-ES" sz="2400" dirty="0">
                <a:effectLst/>
              </a:rPr>
              <a:t>Es a la(s) </a:t>
            </a:r>
            <a:r>
              <a:rPr lang="es-ES" sz="2400" i="1" dirty="0">
                <a:effectLst/>
              </a:rPr>
              <a:t>+ time </a:t>
            </a:r>
            <a:r>
              <a:rPr lang="es-ES" sz="2000" dirty="0">
                <a:effectLst/>
              </a:rPr>
              <a:t> </a:t>
            </a:r>
            <a:endParaRPr lang="en-US" sz="2000" dirty="0">
              <a:effectLst/>
            </a:endParaRPr>
          </a:p>
          <a:p>
            <a:pPr marL="0" indent="0">
              <a:buNone/>
            </a:pPr>
            <a:endParaRPr lang="en-US" sz="2000" i="1" dirty="0" smtClean="0">
              <a:effectLst/>
            </a:endParaRPr>
          </a:p>
          <a:p>
            <a:pPr marL="0" indent="0">
              <a:buNone/>
            </a:pPr>
            <a:endParaRPr lang="en-US" sz="2000" i="1" dirty="0" smtClean="0">
              <a:effectLst/>
            </a:endParaRPr>
          </a:p>
          <a:p>
            <a:r>
              <a:rPr lang="en-US" sz="1800" i="1" dirty="0" smtClean="0">
                <a:effectLst/>
              </a:rPr>
              <a:t>When </a:t>
            </a:r>
            <a:r>
              <a:rPr lang="en-US" sz="1800" i="1" dirty="0">
                <a:effectLst/>
              </a:rPr>
              <a:t>you use this expression, “</a:t>
            </a:r>
            <a:r>
              <a:rPr lang="en-US" sz="1800" i="1" dirty="0" err="1">
                <a:effectLst/>
              </a:rPr>
              <a:t>es</a:t>
            </a:r>
            <a:r>
              <a:rPr lang="en-US" sz="1800" i="1" dirty="0">
                <a:effectLst/>
              </a:rPr>
              <a:t>” means “it (the event) is</a:t>
            </a:r>
            <a:r>
              <a:rPr lang="en-US" sz="1800" i="1" dirty="0" smtClean="0">
                <a:effectLst/>
              </a:rPr>
              <a:t>...”</a:t>
            </a:r>
            <a:endParaRPr lang="en-US" sz="1800" dirty="0">
              <a:effectLst/>
            </a:endParaRPr>
          </a:p>
          <a:p>
            <a:r>
              <a:rPr lang="en-US" sz="1800" i="1" dirty="0" smtClean="0">
                <a:effectLst/>
              </a:rPr>
              <a:t>Use </a:t>
            </a:r>
            <a:r>
              <a:rPr lang="en-US" sz="1800" i="1" dirty="0">
                <a:effectLst/>
              </a:rPr>
              <a:t>“</a:t>
            </a:r>
            <a:r>
              <a:rPr lang="en-US" sz="1800" i="1" dirty="0" err="1">
                <a:effectLst/>
              </a:rPr>
              <a:t>es</a:t>
            </a:r>
            <a:r>
              <a:rPr lang="en-US" sz="1800" i="1" dirty="0">
                <a:effectLst/>
              </a:rPr>
              <a:t> a la” for 1 o’clock times (one is singular) and “</a:t>
            </a:r>
            <a:r>
              <a:rPr lang="en-US" sz="1800" i="1" dirty="0" err="1">
                <a:effectLst/>
              </a:rPr>
              <a:t>es</a:t>
            </a:r>
            <a:r>
              <a:rPr lang="en-US" sz="1800" i="1" dirty="0">
                <a:effectLst/>
              </a:rPr>
              <a:t> a las” for times 2-12 o’clock (plural). </a:t>
            </a:r>
            <a:endParaRPr lang="en-US" sz="1800" i="1" dirty="0" smtClean="0">
              <a:effectLst/>
            </a:endParaRPr>
          </a:p>
          <a:p>
            <a:r>
              <a:rPr lang="en-US" sz="1800" i="1" dirty="0" smtClean="0">
                <a:effectLst/>
              </a:rPr>
              <a:t>The </a:t>
            </a:r>
            <a:r>
              <a:rPr lang="en-US" sz="1800" i="1" dirty="0">
                <a:effectLst/>
              </a:rPr>
              <a:t>word “son” will not be used when telling </a:t>
            </a:r>
            <a:r>
              <a:rPr lang="en-US" sz="1800" i="1" u="sng" dirty="0">
                <a:effectLst/>
              </a:rPr>
              <a:t>at what time</a:t>
            </a:r>
            <a:r>
              <a:rPr lang="en-US" sz="1800" i="1" dirty="0">
                <a:effectLst/>
              </a:rPr>
              <a:t> an event takes place between 2:00-12:00 because you are not telling the current time, you are telling </a:t>
            </a:r>
            <a:r>
              <a:rPr lang="en-US" sz="1800" i="1" u="sng" dirty="0">
                <a:effectLst/>
              </a:rPr>
              <a:t>at</a:t>
            </a:r>
            <a:r>
              <a:rPr lang="en-US" sz="1800" i="1" dirty="0">
                <a:effectLst/>
              </a:rPr>
              <a:t> what time.</a:t>
            </a:r>
            <a:endParaRPr lang="en-US" sz="1800" dirty="0">
              <a:effectLst/>
            </a:endParaRPr>
          </a:p>
          <a:p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91200" y="3043533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3333CC"/>
                </a:solidFill>
              </a:rPr>
              <a:t>It is at… (time)</a:t>
            </a:r>
            <a:endParaRPr lang="en-US" altLang="en-US" sz="24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936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Asking and Telling at What Time an Event Takes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i="1" dirty="0" err="1">
                <a:effectLst/>
              </a:rPr>
              <a:t>Translate</a:t>
            </a:r>
            <a:r>
              <a:rPr lang="es-ES_tradnl" sz="2800" i="1" dirty="0">
                <a:effectLst/>
              </a:rPr>
              <a:t> </a:t>
            </a:r>
            <a:r>
              <a:rPr lang="es-ES_tradnl" sz="2800" i="1" dirty="0" err="1">
                <a:effectLst/>
              </a:rPr>
              <a:t>these</a:t>
            </a:r>
            <a:r>
              <a:rPr lang="es-ES_tradnl" sz="2800" i="1" dirty="0">
                <a:effectLst/>
              </a:rPr>
              <a:t> </a:t>
            </a:r>
            <a:r>
              <a:rPr lang="es-ES_tradnl" sz="2800" i="1" dirty="0" err="1">
                <a:effectLst/>
              </a:rPr>
              <a:t>examples</a:t>
            </a:r>
            <a:r>
              <a:rPr lang="es-ES_tradnl" sz="2800" i="1" dirty="0" smtClean="0">
                <a:effectLst/>
              </a:rPr>
              <a:t>:</a:t>
            </a:r>
          </a:p>
          <a:p>
            <a:pPr marL="0" indent="0">
              <a:buNone/>
            </a:pPr>
            <a:endParaRPr lang="en-US" sz="2800" dirty="0">
              <a:effectLst/>
            </a:endParaRPr>
          </a:p>
          <a:p>
            <a:pPr lvl="1"/>
            <a:r>
              <a:rPr lang="es-ES" sz="2400" dirty="0">
                <a:effectLst/>
              </a:rPr>
              <a:t>La clase de español es a las ocho de la mañana</a:t>
            </a:r>
            <a:r>
              <a:rPr lang="es-ES" sz="2400" dirty="0" smtClean="0">
                <a:effectLst/>
              </a:rPr>
              <a:t>.</a:t>
            </a:r>
          </a:p>
          <a:p>
            <a:pPr marL="457200" lvl="1" indent="0">
              <a:buNone/>
            </a:pPr>
            <a:endParaRPr lang="en-US" sz="2400" dirty="0">
              <a:effectLst/>
            </a:endParaRPr>
          </a:p>
          <a:p>
            <a:pPr lvl="1"/>
            <a:r>
              <a:rPr lang="es-ES_tradnl" sz="2400" dirty="0" smtClean="0">
                <a:effectLst/>
              </a:rPr>
              <a:t>La </a:t>
            </a:r>
            <a:r>
              <a:rPr lang="es-ES_tradnl" sz="2400" dirty="0">
                <a:effectLst/>
              </a:rPr>
              <a:t>clase de música es a la una y media de la tarde</a:t>
            </a:r>
            <a:r>
              <a:rPr lang="es-ES_tradnl" sz="2400" dirty="0" smtClean="0">
                <a:effectLst/>
              </a:rPr>
              <a:t>.</a:t>
            </a:r>
          </a:p>
          <a:p>
            <a:pPr marL="457200" lvl="1" indent="0">
              <a:buNone/>
            </a:pPr>
            <a:endParaRPr lang="en-US" sz="2400" dirty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science class is at 9:45 a.m.</a:t>
            </a:r>
          </a:p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733800" y="3429000"/>
            <a:ext cx="502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3333CC"/>
                </a:solidFill>
              </a:rPr>
              <a:t>The </a:t>
            </a:r>
            <a:r>
              <a:rPr lang="en-US" altLang="en-US" sz="2400" b="1" dirty="0">
                <a:solidFill>
                  <a:srgbClr val="3333CC"/>
                </a:solidFill>
              </a:rPr>
              <a:t>Spanish class is at </a:t>
            </a:r>
            <a:r>
              <a:rPr lang="en-US" altLang="en-US" sz="2400" b="1" dirty="0" smtClean="0">
                <a:solidFill>
                  <a:srgbClr val="3333CC"/>
                </a:solidFill>
              </a:rPr>
              <a:t>8:00 a.m.</a:t>
            </a:r>
            <a:endParaRPr lang="en-US" altLang="en-US" sz="2400" b="1" dirty="0">
              <a:solidFill>
                <a:srgbClr val="3333CC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733800" y="5562600"/>
            <a:ext cx="502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3333CC"/>
                </a:solidFill>
              </a:rPr>
              <a:t>La </a:t>
            </a:r>
            <a:r>
              <a:rPr lang="en-US" altLang="en-US" sz="2400" b="1" dirty="0" err="1">
                <a:solidFill>
                  <a:srgbClr val="3333CC"/>
                </a:solidFill>
              </a:rPr>
              <a:t>clase</a:t>
            </a:r>
            <a:r>
              <a:rPr lang="en-US" altLang="en-US" sz="2400" b="1" dirty="0">
                <a:solidFill>
                  <a:srgbClr val="3333CC"/>
                </a:solidFill>
              </a:rPr>
              <a:t> de </a:t>
            </a:r>
            <a:r>
              <a:rPr lang="en-US" altLang="en-US" sz="2400" b="1" dirty="0" err="1">
                <a:solidFill>
                  <a:srgbClr val="3333CC"/>
                </a:solidFill>
              </a:rPr>
              <a:t>ciencias</a:t>
            </a:r>
            <a:r>
              <a:rPr lang="en-US" altLang="en-US" sz="2400" b="1" dirty="0">
                <a:solidFill>
                  <a:srgbClr val="3333CC"/>
                </a:solidFill>
              </a:rPr>
              <a:t> </a:t>
            </a:r>
            <a:r>
              <a:rPr lang="en-US" altLang="en-US" sz="2400" b="1" dirty="0" err="1">
                <a:solidFill>
                  <a:srgbClr val="3333CC"/>
                </a:solidFill>
              </a:rPr>
              <a:t>es</a:t>
            </a:r>
            <a:r>
              <a:rPr lang="en-US" altLang="en-US" sz="2400" b="1" dirty="0">
                <a:solidFill>
                  <a:srgbClr val="3333CC"/>
                </a:solidFill>
              </a:rPr>
              <a:t> a las </a:t>
            </a:r>
            <a:r>
              <a:rPr lang="en-US" altLang="en-US" sz="2400" b="1" dirty="0" err="1" smtClean="0">
                <a:solidFill>
                  <a:srgbClr val="3333CC"/>
                </a:solidFill>
              </a:rPr>
              <a:t>diez</a:t>
            </a:r>
            <a:r>
              <a:rPr lang="en-US" altLang="en-US" sz="2400" b="1" dirty="0" smtClean="0">
                <a:solidFill>
                  <a:srgbClr val="3333CC"/>
                </a:solidFill>
              </a:rPr>
              <a:t> </a:t>
            </a:r>
            <a:r>
              <a:rPr lang="en-US" altLang="en-US" sz="2400" b="1" dirty="0" err="1">
                <a:solidFill>
                  <a:srgbClr val="3333CC"/>
                </a:solidFill>
              </a:rPr>
              <a:t>menos</a:t>
            </a:r>
            <a:r>
              <a:rPr lang="en-US" altLang="en-US" sz="2400" b="1" dirty="0">
                <a:solidFill>
                  <a:srgbClr val="3333CC"/>
                </a:solidFill>
              </a:rPr>
              <a:t> </a:t>
            </a:r>
            <a:r>
              <a:rPr lang="en-US" altLang="en-US" sz="2400" b="1" dirty="0" err="1">
                <a:solidFill>
                  <a:srgbClr val="3333CC"/>
                </a:solidFill>
              </a:rPr>
              <a:t>cuarto</a:t>
            </a:r>
            <a:r>
              <a:rPr lang="en-US" altLang="en-US" sz="2400" b="1" dirty="0">
                <a:solidFill>
                  <a:srgbClr val="3333CC"/>
                </a:solidFill>
              </a:rPr>
              <a:t> de la </a:t>
            </a:r>
            <a:r>
              <a:rPr lang="en-US" altLang="en-US" sz="2400" b="1" dirty="0" err="1" smtClean="0">
                <a:solidFill>
                  <a:srgbClr val="3333CC"/>
                </a:solidFill>
              </a:rPr>
              <a:t>mañana</a:t>
            </a:r>
            <a:r>
              <a:rPr lang="en-US" altLang="en-US" sz="2400" b="1" dirty="0" smtClean="0">
                <a:solidFill>
                  <a:srgbClr val="3333CC"/>
                </a:solidFill>
              </a:rPr>
              <a:t>.</a:t>
            </a:r>
            <a:endParaRPr lang="en-US" altLang="en-US" sz="2400" b="1" dirty="0">
              <a:solidFill>
                <a:srgbClr val="3333CC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581400" y="4643735"/>
            <a:ext cx="502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rgbClr val="3333CC"/>
                </a:solidFill>
              </a:rPr>
              <a:t>The music </a:t>
            </a:r>
            <a:r>
              <a:rPr lang="en-US" altLang="en-US" sz="2400" b="1" dirty="0">
                <a:solidFill>
                  <a:srgbClr val="3333CC"/>
                </a:solidFill>
              </a:rPr>
              <a:t>class is at </a:t>
            </a:r>
            <a:r>
              <a:rPr lang="en-US" altLang="en-US" sz="2400" b="1" dirty="0" smtClean="0">
                <a:solidFill>
                  <a:srgbClr val="3333CC"/>
                </a:solidFill>
              </a:rPr>
              <a:t>1:30 p.m.</a:t>
            </a:r>
            <a:endParaRPr lang="en-US" altLang="en-US" sz="24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46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>
                <a:effectLst/>
              </a:rPr>
              <a:t>Telling When an Event </a:t>
            </a:r>
            <a:r>
              <a:rPr lang="en-US" sz="3200" b="1" dirty="0" smtClean="0">
                <a:effectLst/>
              </a:rPr>
              <a:t/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Starts </a:t>
            </a:r>
            <a:r>
              <a:rPr lang="en-US" sz="3200" b="1" dirty="0">
                <a:effectLst/>
              </a:rPr>
              <a:t>and </a:t>
            </a:r>
            <a:r>
              <a:rPr lang="en-US" sz="3200" b="1" dirty="0" smtClean="0">
                <a:effectLst/>
              </a:rPr>
              <a:t>Ends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i="1" dirty="0">
                <a:effectLst/>
              </a:rPr>
              <a:t>To say that an event </a:t>
            </a:r>
            <a:r>
              <a:rPr lang="en-US" sz="2400" i="1" u="sng" dirty="0">
                <a:effectLst/>
              </a:rPr>
              <a:t>begins</a:t>
            </a:r>
            <a:r>
              <a:rPr lang="en-US" sz="2400" i="1" dirty="0">
                <a:effectLst/>
              </a:rPr>
              <a:t> (starts) use the word </a:t>
            </a:r>
            <a:r>
              <a:rPr lang="en-US" sz="2400" i="1" dirty="0" smtClean="0">
                <a:effectLst/>
              </a:rPr>
              <a:t>___________.</a:t>
            </a:r>
            <a:endParaRPr lang="en-US" sz="2400" dirty="0">
              <a:effectLst/>
            </a:endParaRPr>
          </a:p>
          <a:p>
            <a:endParaRPr lang="es-ES_tradnl" sz="2400" i="1" dirty="0" smtClean="0">
              <a:effectLst/>
            </a:endParaRPr>
          </a:p>
          <a:p>
            <a:pPr lvl="1"/>
            <a:r>
              <a:rPr lang="es-ES_tradnl" sz="2000" i="1" dirty="0" err="1" smtClean="0">
                <a:effectLst/>
              </a:rPr>
              <a:t>Translate</a:t>
            </a:r>
            <a:r>
              <a:rPr lang="es-ES_tradnl" sz="2000" i="1" dirty="0">
                <a:effectLst/>
              </a:rPr>
              <a:t>:</a:t>
            </a:r>
            <a:r>
              <a:rPr lang="es-ES_tradnl" sz="2000" dirty="0">
                <a:effectLst/>
              </a:rPr>
              <a:t> </a:t>
            </a:r>
            <a:endParaRPr lang="es-ES_tradnl" sz="2000" dirty="0" smtClean="0">
              <a:effectLst/>
            </a:endParaRPr>
          </a:p>
          <a:p>
            <a:pPr lvl="2"/>
            <a:r>
              <a:rPr lang="es-ES_tradnl" sz="1600" dirty="0" smtClean="0">
                <a:effectLst/>
              </a:rPr>
              <a:t>La </a:t>
            </a:r>
            <a:r>
              <a:rPr lang="es-ES_tradnl" sz="1600" dirty="0">
                <a:effectLst/>
              </a:rPr>
              <a:t>primera hora empieza a las ocho menos veinticuatro de la mañana. </a:t>
            </a:r>
            <a:endParaRPr lang="en-US" sz="1600" dirty="0">
              <a:effectLst/>
            </a:endParaRPr>
          </a:p>
          <a:p>
            <a:pPr lvl="0"/>
            <a:endParaRPr lang="en-US" sz="2400" i="1" dirty="0" smtClean="0">
              <a:effectLst/>
            </a:endParaRPr>
          </a:p>
          <a:p>
            <a:pPr lvl="0"/>
            <a:r>
              <a:rPr lang="en-US" sz="2400" i="1" dirty="0" smtClean="0">
                <a:effectLst/>
              </a:rPr>
              <a:t>To </a:t>
            </a:r>
            <a:r>
              <a:rPr lang="en-US" sz="2400" i="1" dirty="0">
                <a:effectLst/>
              </a:rPr>
              <a:t>say when an event </a:t>
            </a:r>
            <a:r>
              <a:rPr lang="en-US" sz="2400" i="1" u="sng" dirty="0">
                <a:effectLst/>
              </a:rPr>
              <a:t>ends</a:t>
            </a:r>
            <a:r>
              <a:rPr lang="en-US" sz="2400" i="1" dirty="0">
                <a:effectLst/>
              </a:rPr>
              <a:t> (finishes), use the word </a:t>
            </a:r>
            <a:r>
              <a:rPr lang="en-US" sz="2400" i="1" dirty="0" smtClean="0">
                <a:effectLst/>
              </a:rPr>
              <a:t>____________.</a:t>
            </a:r>
            <a:endParaRPr lang="en-US" sz="2400" dirty="0" smtClean="0">
              <a:effectLst/>
            </a:endParaRPr>
          </a:p>
          <a:p>
            <a:pPr lvl="1"/>
            <a:r>
              <a:rPr lang="es-ES_tradnl" sz="2000" i="1" dirty="0" err="1" smtClean="0">
                <a:effectLst/>
              </a:rPr>
              <a:t>Translate</a:t>
            </a:r>
            <a:r>
              <a:rPr lang="es-ES_tradnl" sz="2000" i="1" dirty="0" smtClean="0">
                <a:effectLst/>
              </a:rPr>
              <a:t>:</a:t>
            </a:r>
            <a:r>
              <a:rPr lang="es-ES_tradnl" sz="2000" dirty="0" smtClean="0">
                <a:effectLst/>
              </a:rPr>
              <a:t> </a:t>
            </a:r>
          </a:p>
          <a:p>
            <a:pPr lvl="2"/>
            <a:r>
              <a:rPr lang="es-ES_tradnl" sz="1600" dirty="0" smtClean="0">
                <a:effectLst/>
              </a:rPr>
              <a:t>La séptima hora termina a las dos y dieciséis de la tarde. </a:t>
            </a:r>
            <a:endParaRPr lang="en-US" sz="1600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581400" y="1905000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 smtClean="0">
                <a:solidFill>
                  <a:srgbClr val="3333CC"/>
                </a:solidFill>
              </a:rPr>
              <a:t>empieza</a:t>
            </a:r>
            <a:endParaRPr lang="en-US" altLang="en-US" sz="2400" b="1" dirty="0">
              <a:solidFill>
                <a:srgbClr val="3333CC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419600" y="3733800"/>
            <a:ext cx="464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smtClean="0">
                <a:solidFill>
                  <a:srgbClr val="3333CC"/>
                </a:solidFill>
              </a:rPr>
              <a:t>The first hour begins at 7:36 a.m.</a:t>
            </a:r>
            <a:endParaRPr lang="en-US" altLang="en-US" sz="1800" b="1" dirty="0">
              <a:solidFill>
                <a:srgbClr val="3333CC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91000" y="4495800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 err="1" smtClean="0">
                <a:solidFill>
                  <a:srgbClr val="3333CC"/>
                </a:solidFill>
              </a:rPr>
              <a:t>termina</a:t>
            </a:r>
            <a:endParaRPr lang="en-US" altLang="en-US" sz="2400" b="1" dirty="0">
              <a:solidFill>
                <a:srgbClr val="3333CC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43400" y="5879068"/>
            <a:ext cx="464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smtClean="0">
                <a:solidFill>
                  <a:srgbClr val="3333CC"/>
                </a:solidFill>
              </a:rPr>
              <a:t>The seventh hour ends at 2:16 p.m.</a:t>
            </a:r>
            <a:endParaRPr lang="en-US" altLang="en-US" sz="18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699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/>
              </a:rPr>
              <a:t>La </a:t>
            </a:r>
            <a:r>
              <a:rPr lang="en-US" b="1" dirty="0" err="1" smtClean="0">
                <a:effectLst/>
              </a:rPr>
              <a:t>Tarea</a:t>
            </a:r>
            <a:endParaRPr lang="en-US" b="1" dirty="0"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0" y="1600200"/>
            <a:ext cx="6724650" cy="433387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494</TotalTime>
  <Words>510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Proposal</vt:lpstr>
      <vt:lpstr>PowerPoint Presentation</vt:lpstr>
      <vt:lpstr>Apuntes: El horario</vt:lpstr>
      <vt:lpstr>Yo puedo…</vt:lpstr>
      <vt:lpstr>La hora- Repaso</vt:lpstr>
      <vt:lpstr>Asking and Telling at What Time an Event Takes Place</vt:lpstr>
      <vt:lpstr>Asking and Telling at What Time an Event Takes Place</vt:lpstr>
      <vt:lpstr>Asking and Telling at What Time an Event Takes Place</vt:lpstr>
      <vt:lpstr>Telling When an Event  Starts and Ends</vt:lpstr>
      <vt:lpstr>La Tarea</vt:lpstr>
      <vt:lpstr>Apuntes: El horario</vt:lpstr>
      <vt:lpstr>Yo puedo…</vt:lpstr>
      <vt:lpstr>Telling on Which Day(s) an Event Takes Place</vt:lpstr>
      <vt:lpstr>Telling on Which Day(s) an Event Takes Place</vt:lpstr>
      <vt:lpstr>Tarea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Apuntes: El horario</dc:title>
  <dc:creator>Sarah Malysz</dc:creator>
  <cp:lastModifiedBy>Malysz, Sarah</cp:lastModifiedBy>
  <cp:revision>32</cp:revision>
  <cp:lastPrinted>2017-10-11T18:59:34Z</cp:lastPrinted>
  <dcterms:created xsi:type="dcterms:W3CDTF">2012-08-03T19:48:23Z</dcterms:created>
  <dcterms:modified xsi:type="dcterms:W3CDTF">2018-10-02T14:46:45Z</dcterms:modified>
</cp:coreProperties>
</file>