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08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E2AA-C634-4FB4-9A31-4352ACA7AE43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34995A4-A65A-4B9B-B453-7E2A03A597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E2AA-C634-4FB4-9A31-4352ACA7AE43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95A4-A65A-4B9B-B453-7E2A03A597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E2AA-C634-4FB4-9A31-4352ACA7AE43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95A4-A65A-4B9B-B453-7E2A03A597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E2AA-C634-4FB4-9A31-4352ACA7AE43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95A4-A65A-4B9B-B453-7E2A03A597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E2AA-C634-4FB4-9A31-4352ACA7AE43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4995A4-A65A-4B9B-B453-7E2A03A597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E2AA-C634-4FB4-9A31-4352ACA7AE43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95A4-A65A-4B9B-B453-7E2A03A597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E2AA-C634-4FB4-9A31-4352ACA7AE43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95A4-A65A-4B9B-B453-7E2A03A597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E2AA-C634-4FB4-9A31-4352ACA7AE43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95A4-A65A-4B9B-B453-7E2A03A597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E2AA-C634-4FB4-9A31-4352ACA7AE43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95A4-A65A-4B9B-B453-7E2A03A597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E2AA-C634-4FB4-9A31-4352ACA7AE43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95A4-A65A-4B9B-B453-7E2A03A597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1E2AA-C634-4FB4-9A31-4352ACA7AE43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34995A4-A65A-4B9B-B453-7E2A03A597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F1E2AA-C634-4FB4-9A31-4352ACA7AE43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4995A4-A65A-4B9B-B453-7E2A03A597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Lección</a:t>
            </a:r>
            <a:r>
              <a:rPr lang="en-US" dirty="0" smtClean="0"/>
              <a:t> 6: La </a:t>
            </a:r>
            <a:r>
              <a:rPr lang="en-US" dirty="0" err="1" smtClean="0"/>
              <a:t>ropa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b="1" dirty="0"/>
              <a:t>Apuntes: El pretérito </a:t>
            </a: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de </a:t>
            </a:r>
            <a:r>
              <a:rPr lang="es-ES_tradnl" b="1" dirty="0"/>
              <a:t>los verbos </a:t>
            </a:r>
            <a:r>
              <a:rPr lang="es-ES_tradnl" b="1" dirty="0" smtClean="0"/>
              <a:t>–</a:t>
            </a:r>
            <a:r>
              <a:rPr lang="es-ES_tradnl" b="1" dirty="0"/>
              <a:t>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75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Pagar</a:t>
            </a:r>
            <a:r>
              <a:rPr lang="en-US" dirty="0" smtClean="0"/>
              <a:t> </a:t>
            </a:r>
            <a:r>
              <a:rPr lang="en-US" dirty="0"/>
              <a:t>in the </a:t>
            </a:r>
            <a:r>
              <a:rPr lang="en-US" dirty="0" err="1"/>
              <a:t>Preterite</a:t>
            </a:r>
            <a:r>
              <a:rPr lang="en-US" dirty="0"/>
              <a:t> Past </a:t>
            </a:r>
            <a:r>
              <a:rPr lang="en-US" dirty="0" smtClean="0"/>
              <a:t>Tense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829181"/>
            <a:ext cx="7772400" cy="45720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err="1" smtClean="0"/>
              <a:t>Pagar</a:t>
            </a:r>
            <a:r>
              <a:rPr lang="en-US" dirty="0" smtClean="0"/>
              <a:t> (</a:t>
            </a:r>
            <a:r>
              <a:rPr lang="en-US" dirty="0" err="1" smtClean="0"/>
              <a:t>por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____________________</a:t>
            </a:r>
            <a:endParaRPr lang="en-US" dirty="0"/>
          </a:p>
          <a:p>
            <a:endParaRPr lang="en-US" dirty="0" smtClean="0"/>
          </a:p>
          <a:p>
            <a:r>
              <a:rPr lang="en-US" sz="2000" dirty="0" smtClean="0"/>
              <a:t>Conjugate </a:t>
            </a:r>
            <a:r>
              <a:rPr lang="en-US" sz="2000" dirty="0"/>
              <a:t>the verb </a:t>
            </a:r>
            <a:r>
              <a:rPr lang="en-US" sz="2000" i="1" dirty="0" err="1" smtClean="0"/>
              <a:t>pagar</a:t>
            </a:r>
            <a:r>
              <a:rPr lang="en-US" sz="2000" dirty="0" smtClean="0"/>
              <a:t> </a:t>
            </a:r>
            <a:r>
              <a:rPr lang="en-US" sz="2000" dirty="0"/>
              <a:t>in the </a:t>
            </a:r>
            <a:r>
              <a:rPr lang="en-US" sz="2000" dirty="0" err="1"/>
              <a:t>preterite</a:t>
            </a:r>
            <a:r>
              <a:rPr lang="en-US" sz="2000" dirty="0"/>
              <a:t> past tense to tell </a:t>
            </a:r>
            <a:r>
              <a:rPr lang="en-US" sz="2000" dirty="0" smtClean="0"/>
              <a:t>how much someone paid for an item.</a:t>
            </a:r>
          </a:p>
          <a:p>
            <a:pPr lvl="1"/>
            <a:r>
              <a:rPr lang="en-US" sz="1800" dirty="0" smtClean="0"/>
              <a:t>Verbs </a:t>
            </a:r>
            <a:r>
              <a:rPr lang="en-US" sz="1800" dirty="0"/>
              <a:t>that end in –gar (such as </a:t>
            </a:r>
            <a:r>
              <a:rPr lang="en-US" sz="1800" dirty="0" err="1"/>
              <a:t>pagar</a:t>
            </a:r>
            <a:r>
              <a:rPr lang="en-US" sz="1800" dirty="0"/>
              <a:t> and </a:t>
            </a:r>
            <a:r>
              <a:rPr lang="en-US" sz="1800" dirty="0" err="1"/>
              <a:t>jugar</a:t>
            </a:r>
            <a:r>
              <a:rPr lang="en-US" sz="1800" dirty="0"/>
              <a:t>) have a g → </a:t>
            </a:r>
            <a:r>
              <a:rPr lang="en-US" sz="1800" dirty="0" err="1"/>
              <a:t>gu</a:t>
            </a:r>
            <a:r>
              <a:rPr lang="en-US" sz="1800" dirty="0"/>
              <a:t> spell change in the </a:t>
            </a:r>
            <a:r>
              <a:rPr lang="en-US" sz="1800" dirty="0" err="1"/>
              <a:t>yo</a:t>
            </a:r>
            <a:r>
              <a:rPr lang="en-US" sz="1800" dirty="0"/>
              <a:t> form </a:t>
            </a:r>
            <a:r>
              <a:rPr lang="en-US" sz="1800" dirty="0" smtClean="0"/>
              <a:t>only in the </a:t>
            </a:r>
            <a:r>
              <a:rPr lang="en-US" sz="1800" dirty="0" err="1" smtClean="0"/>
              <a:t>preterite</a:t>
            </a:r>
            <a:r>
              <a:rPr lang="en-US" sz="1800" dirty="0" smtClean="0"/>
              <a:t> past tense.</a:t>
            </a:r>
            <a:endParaRPr lang="en-US" sz="18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7526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To pay (for)</a:t>
            </a:r>
            <a:endParaRPr lang="en-US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231852"/>
              </p:ext>
            </p:extLst>
          </p:nvPr>
        </p:nvGraphicFramePr>
        <p:xfrm>
          <a:off x="1066801" y="4267200"/>
          <a:ext cx="7086599" cy="22738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90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2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1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81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ES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Nosotros/as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20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1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Tú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ES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Vosotros/as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Él, ella, usted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ES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Ellos, ellas, ustedes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057400" y="4331589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pagué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57400" y="5093589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pagaste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7400" y="5865769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pagó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7400" y="432791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pagamos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867400" y="5103769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pagasteis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67400" y="5865769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pagaron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83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s-ES_tradnl" dirty="0"/>
              <a:t>¡Practicar!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Translate from Spanish to English.</a:t>
            </a:r>
          </a:p>
          <a:p>
            <a:pPr marL="777240" lvl="1" indent="-457200">
              <a:buFont typeface="+mj-lt"/>
              <a:buAutoNum type="arabicPeriod"/>
            </a:pPr>
            <a:r>
              <a:rPr lang="es-ES_tradnl" dirty="0"/>
              <a:t>¿Cuánto pagaste por la sudadera</a:t>
            </a:r>
            <a:r>
              <a:rPr lang="es-ES_tradnl" dirty="0" smtClean="0"/>
              <a:t>?</a:t>
            </a:r>
          </a:p>
          <a:p>
            <a:pPr marL="594360" lvl="2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 </a:t>
            </a:r>
            <a:r>
              <a:rPr lang="es-ES_tradnl" b="1" dirty="0" err="1" smtClean="0">
                <a:solidFill>
                  <a:schemeClr val="tx2"/>
                </a:solidFill>
              </a:rPr>
              <a:t>How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much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did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you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pay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for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the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sweatshirt</a:t>
            </a:r>
            <a:r>
              <a:rPr lang="es-ES_tradnl" b="1" dirty="0" smtClean="0">
                <a:solidFill>
                  <a:schemeClr val="tx2"/>
                </a:solidFill>
              </a:rPr>
              <a:t>?</a:t>
            </a:r>
          </a:p>
          <a:p>
            <a:pPr marL="777240" lvl="1" indent="-457200">
              <a:buFont typeface="+mj-lt"/>
              <a:buAutoNum type="arabicPeriod"/>
            </a:pPr>
            <a:endParaRPr lang="es-ES_tradnl" dirty="0" smtClean="0"/>
          </a:p>
          <a:p>
            <a:pPr marL="777240" lvl="1" indent="-457200">
              <a:buFont typeface="+mj-lt"/>
              <a:buAutoNum type="arabicPeriod"/>
            </a:pPr>
            <a:r>
              <a:rPr lang="es-ES_tradnl" dirty="0" smtClean="0"/>
              <a:t>Yo </a:t>
            </a:r>
            <a:r>
              <a:rPr lang="es-ES_tradnl" dirty="0"/>
              <a:t>pagué cincuenta y cinco dólares por la sudadera. </a:t>
            </a:r>
            <a:endParaRPr lang="es-ES_tradnl" dirty="0" smtClean="0"/>
          </a:p>
          <a:p>
            <a:pPr marL="594360" lvl="2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</a:t>
            </a:r>
            <a:r>
              <a:rPr lang="es-ES_tradnl" b="1" dirty="0" smtClean="0">
                <a:solidFill>
                  <a:schemeClr val="tx2"/>
                </a:solidFill>
              </a:rPr>
              <a:t>I </a:t>
            </a:r>
            <a:r>
              <a:rPr lang="es-ES_tradnl" b="1" dirty="0" err="1" smtClean="0">
                <a:solidFill>
                  <a:schemeClr val="tx2"/>
                </a:solidFill>
              </a:rPr>
              <a:t>paid</a:t>
            </a:r>
            <a:r>
              <a:rPr lang="es-ES_tradnl" b="1" dirty="0" smtClean="0">
                <a:solidFill>
                  <a:schemeClr val="tx2"/>
                </a:solidFill>
              </a:rPr>
              <a:t> $55 </a:t>
            </a:r>
            <a:r>
              <a:rPr lang="es-ES_tradnl" b="1" dirty="0" err="1" smtClean="0">
                <a:solidFill>
                  <a:schemeClr val="tx2"/>
                </a:solidFill>
              </a:rPr>
              <a:t>for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the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sweatshirt</a:t>
            </a:r>
            <a:r>
              <a:rPr lang="es-ES_tradnl" b="1" dirty="0" smtClean="0">
                <a:solidFill>
                  <a:schemeClr val="tx2"/>
                </a:solidFill>
              </a:rPr>
              <a:t>.</a:t>
            </a:r>
          </a:p>
          <a:p>
            <a:pPr marL="777240" lvl="1" indent="-457200">
              <a:buFont typeface="+mj-lt"/>
              <a:buAutoNum type="arabicPeriod"/>
            </a:pPr>
            <a:endParaRPr lang="es-ES_tradnl" dirty="0" smtClean="0"/>
          </a:p>
          <a:p>
            <a:pPr marL="777240" lvl="1" indent="-457200">
              <a:buFont typeface="+mj-lt"/>
              <a:buAutoNum type="arabicPeriod"/>
            </a:pPr>
            <a:r>
              <a:rPr lang="es-ES_tradnl" dirty="0" smtClean="0"/>
              <a:t>Ella pagó </a:t>
            </a:r>
            <a:r>
              <a:rPr lang="es-ES_tradnl" dirty="0"/>
              <a:t>ciento treinta y nueve dólares por el vestido rojo. </a:t>
            </a:r>
            <a:endParaRPr lang="es-ES_tradnl" dirty="0" smtClean="0"/>
          </a:p>
          <a:p>
            <a:pPr marL="594360" lvl="2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</a:t>
            </a:r>
            <a:r>
              <a:rPr lang="es-ES_tradnl" b="1" dirty="0" err="1" smtClean="0">
                <a:solidFill>
                  <a:schemeClr val="tx2"/>
                </a:solidFill>
              </a:rPr>
              <a:t>She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paid</a:t>
            </a:r>
            <a:r>
              <a:rPr lang="es-ES_tradnl" b="1" dirty="0" smtClean="0">
                <a:solidFill>
                  <a:schemeClr val="tx2"/>
                </a:solidFill>
              </a:rPr>
              <a:t> $139 </a:t>
            </a:r>
            <a:r>
              <a:rPr lang="es-ES_tradnl" b="1" dirty="0" err="1" smtClean="0">
                <a:solidFill>
                  <a:schemeClr val="tx2"/>
                </a:solidFill>
              </a:rPr>
              <a:t>for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the</a:t>
            </a:r>
            <a:r>
              <a:rPr lang="es-ES_tradnl" b="1" dirty="0" smtClean="0">
                <a:solidFill>
                  <a:schemeClr val="tx2"/>
                </a:solidFill>
              </a:rPr>
              <a:t> red </a:t>
            </a:r>
            <a:r>
              <a:rPr lang="es-ES_tradnl" b="1" dirty="0" err="1" smtClean="0">
                <a:solidFill>
                  <a:schemeClr val="tx2"/>
                </a:solidFill>
              </a:rPr>
              <a:t>dress</a:t>
            </a:r>
            <a:r>
              <a:rPr lang="es-ES_tradnl" b="1" dirty="0" smtClean="0">
                <a:solidFill>
                  <a:schemeClr val="tx2"/>
                </a:solidFill>
              </a:rPr>
              <a:t>.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78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can…</a:t>
            </a:r>
          </a:p>
          <a:p>
            <a:pPr lvl="1"/>
            <a:r>
              <a:rPr lang="en-US" dirty="0" smtClean="0"/>
              <a:t>Conjugate –AR verbs in the </a:t>
            </a:r>
            <a:r>
              <a:rPr lang="en-US" dirty="0" err="1" smtClean="0"/>
              <a:t>preterite</a:t>
            </a:r>
            <a:r>
              <a:rPr lang="en-US" dirty="0" smtClean="0"/>
              <a:t> past tense</a:t>
            </a:r>
          </a:p>
          <a:p>
            <a:pPr lvl="1"/>
            <a:r>
              <a:rPr lang="en-US" dirty="0"/>
              <a:t>Conjugate the </a:t>
            </a:r>
            <a:r>
              <a:rPr lang="en-US" dirty="0" smtClean="0"/>
              <a:t>verb </a:t>
            </a:r>
            <a:r>
              <a:rPr lang="en-US" i="1" dirty="0" err="1"/>
              <a:t>comprar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dirty="0" err="1" smtClean="0"/>
              <a:t>preterite</a:t>
            </a:r>
            <a:r>
              <a:rPr lang="en-US" dirty="0" smtClean="0"/>
              <a:t> </a:t>
            </a:r>
            <a:r>
              <a:rPr lang="en-US" dirty="0"/>
              <a:t>past tense and tell about what I have purchased, when and where it was </a:t>
            </a:r>
            <a:r>
              <a:rPr lang="en-US" dirty="0" smtClean="0"/>
              <a:t>purchased</a:t>
            </a:r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Success </a:t>
            </a:r>
            <a:r>
              <a:rPr lang="en-US" dirty="0" err="1" smtClean="0"/>
              <a:t>Creteria</a:t>
            </a:r>
            <a:endParaRPr lang="en-US" dirty="0" smtClean="0"/>
          </a:p>
          <a:p>
            <a:pPr lvl="1"/>
            <a:r>
              <a:rPr lang="en-US" dirty="0" smtClean="0"/>
              <a:t>Identify the six </a:t>
            </a:r>
            <a:r>
              <a:rPr lang="en-US" dirty="0" err="1" smtClean="0"/>
              <a:t>preterite</a:t>
            </a:r>
            <a:r>
              <a:rPr lang="en-US" dirty="0" smtClean="0"/>
              <a:t> –AR verb endings</a:t>
            </a:r>
          </a:p>
          <a:p>
            <a:pPr lvl="1"/>
            <a:r>
              <a:rPr lang="en-US" dirty="0" smtClean="0"/>
              <a:t>Conjugate the verb </a:t>
            </a:r>
            <a:r>
              <a:rPr lang="en-US" i="1" dirty="0" err="1" smtClean="0"/>
              <a:t>comprar</a:t>
            </a:r>
            <a:r>
              <a:rPr lang="en-US" dirty="0" smtClean="0"/>
              <a:t> for any subject given and use it to talk about what someone has bought, where it was purchased, and when it was purchased</a:t>
            </a:r>
          </a:p>
          <a:p>
            <a:pPr lvl="1"/>
            <a:r>
              <a:rPr lang="en-US" dirty="0" smtClean="0"/>
              <a:t>Identify places that people go to 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1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Conjugation of –AR Verbs in the </a:t>
            </a:r>
            <a:r>
              <a:rPr lang="en-US" dirty="0" err="1"/>
              <a:t>Preterite</a:t>
            </a:r>
            <a:r>
              <a:rPr lang="en-US" dirty="0"/>
              <a:t> Past Tense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76400"/>
            <a:ext cx="7772400" cy="487680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To talk about actions completed in the past, follow these steps</a:t>
            </a:r>
            <a:r>
              <a:rPr lang="en-US" sz="2800" dirty="0" smtClean="0"/>
              <a:t>:</a:t>
            </a:r>
            <a:endParaRPr lang="en-US" sz="2800" dirty="0"/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Remove the –AR </a:t>
            </a:r>
            <a:r>
              <a:rPr lang="en-US" dirty="0" smtClean="0"/>
              <a:t>ending from the verb infinitive</a:t>
            </a:r>
            <a:endParaRPr lang="en-US" dirty="0"/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Add the following </a:t>
            </a:r>
            <a:r>
              <a:rPr lang="en-US" dirty="0" smtClean="0"/>
              <a:t>endings</a:t>
            </a:r>
          </a:p>
          <a:p>
            <a:pPr marL="32004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these endings for all –AR verbs in the </a:t>
            </a:r>
            <a:r>
              <a:rPr lang="en-US" dirty="0" err="1"/>
              <a:t>preterite</a:t>
            </a:r>
            <a:r>
              <a:rPr lang="en-US" dirty="0"/>
              <a:t> past tense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52347"/>
              </p:ext>
            </p:extLst>
          </p:nvPr>
        </p:nvGraphicFramePr>
        <p:xfrm>
          <a:off x="1828800" y="3581400"/>
          <a:ext cx="5562600" cy="171962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33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6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Nosotros/as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4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0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Vosotros/as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9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Él, ella, usted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Ellos, ellas, ustedes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4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52800" y="36576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é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4139625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aste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2800" y="473458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ó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19800" y="36576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amos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43600" y="418082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asteis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19800" y="4706871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aron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60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Conjugation of –AR Verbs in the </a:t>
            </a:r>
            <a:r>
              <a:rPr lang="en-US" dirty="0" err="1"/>
              <a:t>Preterite</a:t>
            </a:r>
            <a:r>
              <a:rPr lang="en-US" dirty="0"/>
              <a:t> Past Tense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14400" y="1638300"/>
            <a:ext cx="7772400" cy="762000"/>
          </a:xfrm>
        </p:spPr>
        <p:txBody>
          <a:bodyPr/>
          <a:lstStyle/>
          <a:p>
            <a:pPr lvl="0"/>
            <a:r>
              <a:rPr lang="en-US" b="0" dirty="0">
                <a:solidFill>
                  <a:schemeClr val="tx1"/>
                </a:solidFill>
                <a:latin typeface="+mn-lt"/>
              </a:rPr>
              <a:t>Some words that you can use to indicate that something happened in the past include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:</a:t>
            </a:r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914400" y="2438400"/>
            <a:ext cx="3733800" cy="3886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anoche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/>
              <a:t>ayer</a:t>
            </a:r>
            <a:endParaRPr lang="en-US" dirty="0"/>
          </a:p>
          <a:p>
            <a:r>
              <a:rPr lang="en-US" dirty="0"/>
              <a:t>el </a:t>
            </a:r>
            <a:r>
              <a:rPr lang="en-US" dirty="0" err="1"/>
              <a:t>año</a:t>
            </a:r>
            <a:r>
              <a:rPr lang="en-US" dirty="0"/>
              <a:t> </a:t>
            </a:r>
            <a:r>
              <a:rPr lang="en-US" dirty="0" err="1"/>
              <a:t>pasado</a:t>
            </a:r>
            <a:endParaRPr lang="en-US" dirty="0"/>
          </a:p>
          <a:p>
            <a:r>
              <a:rPr lang="en-US" dirty="0"/>
              <a:t>la </a:t>
            </a:r>
            <a:r>
              <a:rPr lang="en-US" dirty="0" err="1"/>
              <a:t>semana</a:t>
            </a:r>
            <a:r>
              <a:rPr lang="en-US" dirty="0"/>
              <a:t> </a:t>
            </a:r>
            <a:r>
              <a:rPr lang="en-US" dirty="0" err="1"/>
              <a:t>pasada</a:t>
            </a:r>
            <a:endParaRPr lang="en-US" dirty="0"/>
          </a:p>
          <a:p>
            <a:r>
              <a:rPr lang="en-US" dirty="0" err="1"/>
              <a:t>hace</a:t>
            </a:r>
            <a:r>
              <a:rPr lang="en-US" dirty="0"/>
              <a:t> (+ time expression)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"/>
          </p:nvPr>
        </p:nvSpPr>
        <p:spPr>
          <a:xfrm>
            <a:off x="4953000" y="2438400"/>
            <a:ext cx="3733800" cy="38862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last night</a:t>
            </a:r>
          </a:p>
          <a:p>
            <a:r>
              <a:rPr lang="en-US" b="1" dirty="0">
                <a:solidFill>
                  <a:schemeClr val="tx2"/>
                </a:solidFill>
              </a:rPr>
              <a:t>y</a:t>
            </a:r>
            <a:r>
              <a:rPr lang="en-US" b="1" dirty="0" smtClean="0">
                <a:solidFill>
                  <a:schemeClr val="tx2"/>
                </a:solidFill>
              </a:rPr>
              <a:t>esterday</a:t>
            </a:r>
          </a:p>
          <a:p>
            <a:r>
              <a:rPr lang="en-US" b="1" dirty="0">
                <a:solidFill>
                  <a:schemeClr val="tx2"/>
                </a:solidFill>
              </a:rPr>
              <a:t>l</a:t>
            </a:r>
            <a:r>
              <a:rPr lang="en-US" b="1" dirty="0" smtClean="0">
                <a:solidFill>
                  <a:schemeClr val="tx2"/>
                </a:solidFill>
              </a:rPr>
              <a:t>ast year</a:t>
            </a:r>
          </a:p>
          <a:p>
            <a:r>
              <a:rPr lang="en-US" b="1" dirty="0">
                <a:solidFill>
                  <a:schemeClr val="tx2"/>
                </a:solidFill>
              </a:rPr>
              <a:t>l</a:t>
            </a:r>
            <a:r>
              <a:rPr lang="en-US" b="1" dirty="0" smtClean="0">
                <a:solidFill>
                  <a:schemeClr val="tx2"/>
                </a:solidFill>
              </a:rPr>
              <a:t>ast week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_____ ago</a:t>
            </a:r>
          </a:p>
          <a:p>
            <a:pPr lvl="1"/>
            <a:r>
              <a:rPr lang="en-US" dirty="0" smtClean="0"/>
              <a:t>Ex: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tres</a:t>
            </a:r>
            <a:r>
              <a:rPr lang="en-US" dirty="0" smtClean="0"/>
              <a:t> </a:t>
            </a:r>
            <a:r>
              <a:rPr lang="en-US" dirty="0" err="1" smtClean="0"/>
              <a:t>días</a:t>
            </a:r>
            <a:r>
              <a:rPr lang="en-US" dirty="0" smtClean="0"/>
              <a:t> = three days ago</a:t>
            </a:r>
          </a:p>
        </p:txBody>
      </p:sp>
    </p:spTree>
    <p:extLst>
      <p:ext uri="{BB962C8B-B14F-4D97-AF65-F5344CB8AC3E}">
        <p14:creationId xmlns:p14="http://schemas.microsoft.com/office/powerpoint/2010/main" val="42357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Comprar</a:t>
            </a:r>
            <a:r>
              <a:rPr lang="en-US" dirty="0"/>
              <a:t> in the </a:t>
            </a:r>
            <a:r>
              <a:rPr lang="en-US" dirty="0" err="1"/>
              <a:t>Preterite</a:t>
            </a:r>
            <a:r>
              <a:rPr lang="en-US" dirty="0"/>
              <a:t> Past </a:t>
            </a:r>
            <a:r>
              <a:rPr lang="en-US" dirty="0" smtClean="0"/>
              <a:t>Tense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Comprar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____________________</a:t>
            </a:r>
            <a:endParaRPr lang="en-US" dirty="0"/>
          </a:p>
          <a:p>
            <a:endParaRPr lang="en-US" dirty="0" smtClean="0"/>
          </a:p>
          <a:p>
            <a:r>
              <a:rPr lang="en-US" sz="2000" dirty="0" smtClean="0"/>
              <a:t>Conjugate </a:t>
            </a:r>
            <a:r>
              <a:rPr lang="en-US" sz="2000" dirty="0"/>
              <a:t>the verb </a:t>
            </a:r>
            <a:r>
              <a:rPr lang="en-US" sz="2000" i="1" dirty="0" err="1"/>
              <a:t>comprar</a:t>
            </a:r>
            <a:r>
              <a:rPr lang="en-US" sz="2000" dirty="0"/>
              <a:t> in the </a:t>
            </a:r>
            <a:r>
              <a:rPr lang="en-US" sz="2000" dirty="0" err="1"/>
              <a:t>preterite</a:t>
            </a:r>
            <a:r>
              <a:rPr lang="en-US" sz="2000" dirty="0"/>
              <a:t> past tense to tell about what someone </a:t>
            </a:r>
            <a:r>
              <a:rPr lang="en-US" sz="2000" dirty="0" smtClean="0"/>
              <a:t>bought</a:t>
            </a:r>
            <a:r>
              <a:rPr lang="en-US" sz="2000" dirty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2778246"/>
              </p:ext>
            </p:extLst>
          </p:nvPr>
        </p:nvGraphicFramePr>
        <p:xfrm>
          <a:off x="1066801" y="3898011"/>
          <a:ext cx="7086599" cy="227380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90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2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1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81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ES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Nosotros/as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200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1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Tú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ES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Vosotros/as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1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Él, ella, usted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es-ES" sz="18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180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Ellos, ellas, ustedes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s-ES" sz="20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0" y="17526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</a:rPr>
              <a:t>To buy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7400" y="3962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compré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57400" y="4724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compraste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54965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compró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7400" y="3958725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compramos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47345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comprasteis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7400" y="54965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</a:rPr>
              <a:t>compraron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13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Places to Buy Clothing &amp; Shoes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752600"/>
            <a:ext cx="3962400" cy="4572000"/>
          </a:xfrm>
        </p:spPr>
        <p:txBody>
          <a:bodyPr/>
          <a:lstStyle/>
          <a:p>
            <a:pPr lvl="0"/>
            <a:r>
              <a:rPr lang="es-ES_tradnl" dirty="0"/>
              <a:t>el almacén</a:t>
            </a:r>
            <a:endParaRPr lang="en-US" dirty="0"/>
          </a:p>
          <a:p>
            <a:pPr lvl="0"/>
            <a:r>
              <a:rPr lang="es-ES_tradnl" dirty="0"/>
              <a:t>el centro comercial</a:t>
            </a:r>
            <a:endParaRPr lang="en-US" dirty="0"/>
          </a:p>
          <a:p>
            <a:pPr lvl="0"/>
            <a:r>
              <a:rPr lang="es-ES_tradnl" dirty="0"/>
              <a:t>la tienda de ropa</a:t>
            </a:r>
            <a:endParaRPr lang="en-US" dirty="0"/>
          </a:p>
          <a:p>
            <a:pPr lvl="0"/>
            <a:r>
              <a:rPr lang="es-ES_tradnl" dirty="0"/>
              <a:t>la tienda de descuentos</a:t>
            </a:r>
            <a:endParaRPr lang="en-US" dirty="0"/>
          </a:p>
          <a:p>
            <a:pPr lvl="0"/>
            <a:r>
              <a:rPr lang="es-ES_tradnl" dirty="0"/>
              <a:t>la zapatería 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37760" y="1752600"/>
            <a:ext cx="3977640" cy="45720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The department store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The mall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The clothing store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The discount store</a:t>
            </a:r>
          </a:p>
          <a:p>
            <a:r>
              <a:rPr lang="en-US" b="1" dirty="0" smtClean="0">
                <a:solidFill>
                  <a:schemeClr val="tx2"/>
                </a:solidFill>
              </a:rPr>
              <a:t>The shoe store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4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¡Practicar!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_tradnl" dirty="0" err="1"/>
              <a:t>Translate</a:t>
            </a:r>
            <a:r>
              <a:rPr lang="es-ES_tradnl" dirty="0"/>
              <a:t>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following</a:t>
            </a:r>
            <a:r>
              <a:rPr lang="es-ES_tradnl" dirty="0"/>
              <a:t> que</a:t>
            </a:r>
            <a:r>
              <a:rPr lang="en-US" dirty="0" err="1"/>
              <a:t>stions</a:t>
            </a:r>
            <a:r>
              <a:rPr lang="en-US" dirty="0"/>
              <a:t> and answers from Spanish to English</a:t>
            </a:r>
          </a:p>
          <a:p>
            <a:pPr marL="777240" lvl="1" indent="-457200">
              <a:buFont typeface="+mj-lt"/>
              <a:buAutoNum type="arabicPeriod"/>
            </a:pPr>
            <a:r>
              <a:rPr lang="es-ES_tradnl" dirty="0"/>
              <a:t>¿Dónde compraste tu suéter? </a:t>
            </a:r>
            <a:endParaRPr lang="es-ES_tradnl" dirty="0" smtClean="0"/>
          </a:p>
          <a:p>
            <a:pPr marL="594360" lvl="2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</a:t>
            </a:r>
            <a:r>
              <a:rPr lang="es-ES_tradnl" b="1" dirty="0" err="1" smtClean="0">
                <a:solidFill>
                  <a:schemeClr val="tx2"/>
                </a:solidFill>
              </a:rPr>
              <a:t>Where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did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you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buy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your</a:t>
            </a:r>
            <a:r>
              <a:rPr lang="es-ES_tradnl" b="1" dirty="0" smtClean="0">
                <a:solidFill>
                  <a:schemeClr val="tx2"/>
                </a:solidFill>
              </a:rPr>
              <a:t> sweater?</a:t>
            </a:r>
          </a:p>
          <a:p>
            <a:pPr marL="777240" lvl="1" indent="-457200">
              <a:buFont typeface="+mj-lt"/>
              <a:buAutoNum type="arabicPeriod"/>
            </a:pPr>
            <a:r>
              <a:rPr lang="es-ES_tradnl" dirty="0" smtClean="0"/>
              <a:t>Yo </a:t>
            </a:r>
            <a:r>
              <a:rPr lang="es-ES_tradnl" dirty="0"/>
              <a:t>compré mi suéter en el almacén. </a:t>
            </a:r>
            <a:endParaRPr lang="es-ES_tradnl" dirty="0" smtClean="0"/>
          </a:p>
          <a:p>
            <a:pPr marL="320040" lvl="1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</a:t>
            </a:r>
            <a:r>
              <a:rPr lang="es-ES_tradnl" sz="2000" b="1" dirty="0" smtClean="0">
                <a:solidFill>
                  <a:schemeClr val="tx2"/>
                </a:solidFill>
              </a:rPr>
              <a:t>I </a:t>
            </a:r>
            <a:r>
              <a:rPr lang="es-ES_tradnl" sz="2000" b="1" dirty="0" err="1" smtClean="0">
                <a:solidFill>
                  <a:schemeClr val="tx2"/>
                </a:solidFill>
              </a:rPr>
              <a:t>bought</a:t>
            </a:r>
            <a:r>
              <a:rPr lang="es-ES_tradnl" sz="2000" b="1" dirty="0" smtClean="0">
                <a:solidFill>
                  <a:schemeClr val="tx2"/>
                </a:solidFill>
              </a:rPr>
              <a:t> </a:t>
            </a:r>
            <a:r>
              <a:rPr lang="es-ES_tradnl" sz="2000" b="1" dirty="0" err="1" smtClean="0">
                <a:solidFill>
                  <a:schemeClr val="tx2"/>
                </a:solidFill>
              </a:rPr>
              <a:t>my</a:t>
            </a:r>
            <a:r>
              <a:rPr lang="es-ES_tradnl" sz="2000" b="1" dirty="0" smtClean="0">
                <a:solidFill>
                  <a:schemeClr val="tx2"/>
                </a:solidFill>
              </a:rPr>
              <a:t> sweater at </a:t>
            </a:r>
            <a:r>
              <a:rPr lang="es-ES_tradnl" sz="2000" b="1" dirty="0" err="1" smtClean="0">
                <a:solidFill>
                  <a:schemeClr val="tx2"/>
                </a:solidFill>
              </a:rPr>
              <a:t>the</a:t>
            </a:r>
            <a:r>
              <a:rPr lang="es-ES_tradnl" sz="2000" b="1" dirty="0" smtClean="0">
                <a:solidFill>
                  <a:schemeClr val="tx2"/>
                </a:solidFill>
              </a:rPr>
              <a:t> </a:t>
            </a:r>
            <a:r>
              <a:rPr lang="es-ES_tradnl" sz="2000" b="1" dirty="0" err="1" smtClean="0">
                <a:solidFill>
                  <a:schemeClr val="tx2"/>
                </a:solidFill>
              </a:rPr>
              <a:t>department</a:t>
            </a:r>
            <a:r>
              <a:rPr lang="es-ES_tradnl" sz="2000" b="1" dirty="0" smtClean="0">
                <a:solidFill>
                  <a:schemeClr val="tx2"/>
                </a:solidFill>
              </a:rPr>
              <a:t> store.</a:t>
            </a:r>
          </a:p>
          <a:p>
            <a:pPr marL="777240" lvl="1" indent="-457200">
              <a:buFont typeface="+mj-lt"/>
              <a:buAutoNum type="arabicPeriod" startAt="3"/>
            </a:pPr>
            <a:r>
              <a:rPr lang="es-ES_tradnl" dirty="0" smtClean="0"/>
              <a:t>¿</a:t>
            </a:r>
            <a:r>
              <a:rPr lang="es-ES_tradnl" dirty="0"/>
              <a:t>Cuándo compraste tus zapatos</a:t>
            </a:r>
            <a:r>
              <a:rPr lang="es-ES_tradnl" dirty="0" smtClean="0"/>
              <a:t>?</a:t>
            </a:r>
          </a:p>
          <a:p>
            <a:pPr marL="594360" lvl="2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</a:t>
            </a:r>
            <a:r>
              <a:rPr lang="es-ES_tradnl" b="1" dirty="0" err="1" smtClean="0">
                <a:solidFill>
                  <a:schemeClr val="tx2"/>
                </a:solidFill>
              </a:rPr>
              <a:t>When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did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you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buy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your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r>
              <a:rPr lang="es-ES_tradnl" b="1" dirty="0" err="1" smtClean="0">
                <a:solidFill>
                  <a:schemeClr val="tx2"/>
                </a:solidFill>
              </a:rPr>
              <a:t>shoes</a:t>
            </a:r>
            <a:r>
              <a:rPr lang="es-ES_tradnl" b="1" dirty="0" smtClean="0">
                <a:solidFill>
                  <a:schemeClr val="tx2"/>
                </a:solidFill>
              </a:rPr>
              <a:t>? </a:t>
            </a:r>
          </a:p>
          <a:p>
            <a:pPr marL="777240" lvl="1" indent="-457200">
              <a:buFont typeface="+mj-lt"/>
              <a:buAutoNum type="arabicPeriod" startAt="3"/>
            </a:pPr>
            <a:r>
              <a:rPr lang="es-ES_tradnl" dirty="0" smtClean="0"/>
              <a:t>Yo </a:t>
            </a:r>
            <a:r>
              <a:rPr lang="es-ES_tradnl" dirty="0"/>
              <a:t>compré mis zapatos hace dos semanas</a:t>
            </a:r>
            <a:r>
              <a:rPr lang="es-ES_tradnl" dirty="0" smtClean="0"/>
              <a:t>.</a:t>
            </a:r>
          </a:p>
          <a:p>
            <a:pPr marL="320040" lvl="1" indent="0">
              <a:buNone/>
            </a:pPr>
            <a:r>
              <a:rPr lang="es-ES_tradnl" dirty="0"/>
              <a:t>	</a:t>
            </a:r>
            <a:r>
              <a:rPr lang="es-ES_tradnl" dirty="0" smtClean="0"/>
              <a:t>	</a:t>
            </a:r>
            <a:r>
              <a:rPr lang="es-ES_tradnl" sz="2000" b="1" dirty="0" smtClean="0">
                <a:solidFill>
                  <a:schemeClr val="tx2"/>
                </a:solidFill>
              </a:rPr>
              <a:t>I </a:t>
            </a:r>
            <a:r>
              <a:rPr lang="es-ES_tradnl" sz="2000" b="1" dirty="0" err="1" smtClean="0">
                <a:solidFill>
                  <a:schemeClr val="tx2"/>
                </a:solidFill>
              </a:rPr>
              <a:t>bought</a:t>
            </a:r>
            <a:r>
              <a:rPr lang="es-ES_tradnl" sz="2000" b="1" dirty="0" smtClean="0">
                <a:solidFill>
                  <a:schemeClr val="tx2"/>
                </a:solidFill>
              </a:rPr>
              <a:t> </a:t>
            </a:r>
            <a:r>
              <a:rPr lang="es-ES_tradnl" sz="2000" b="1" dirty="0" err="1" smtClean="0">
                <a:solidFill>
                  <a:schemeClr val="tx2"/>
                </a:solidFill>
              </a:rPr>
              <a:t>my</a:t>
            </a:r>
            <a:r>
              <a:rPr lang="es-ES_tradnl" sz="2000" b="1" dirty="0" smtClean="0">
                <a:solidFill>
                  <a:schemeClr val="tx2"/>
                </a:solidFill>
              </a:rPr>
              <a:t> </a:t>
            </a:r>
            <a:r>
              <a:rPr lang="es-ES_tradnl" sz="2000" b="1" dirty="0" err="1" smtClean="0">
                <a:solidFill>
                  <a:schemeClr val="tx2"/>
                </a:solidFill>
              </a:rPr>
              <a:t>shoes</a:t>
            </a:r>
            <a:r>
              <a:rPr lang="es-ES_tradnl" sz="2000" b="1" dirty="0" smtClean="0">
                <a:solidFill>
                  <a:schemeClr val="tx2"/>
                </a:solidFill>
              </a:rPr>
              <a:t> </a:t>
            </a:r>
            <a:r>
              <a:rPr lang="es-ES_tradnl" sz="2000" b="1" dirty="0" err="1" smtClean="0">
                <a:solidFill>
                  <a:schemeClr val="tx2"/>
                </a:solidFill>
              </a:rPr>
              <a:t>two</a:t>
            </a:r>
            <a:r>
              <a:rPr lang="es-ES_tradnl" sz="2000" b="1" dirty="0" smtClean="0">
                <a:solidFill>
                  <a:schemeClr val="tx2"/>
                </a:solidFill>
              </a:rPr>
              <a:t> </a:t>
            </a:r>
            <a:r>
              <a:rPr lang="es-ES_tradnl" sz="2000" b="1" dirty="0" err="1" smtClean="0">
                <a:solidFill>
                  <a:schemeClr val="tx2"/>
                </a:solidFill>
              </a:rPr>
              <a:t>weeks</a:t>
            </a:r>
            <a:r>
              <a:rPr lang="es-ES_tradnl" sz="2000" b="1" dirty="0" smtClean="0">
                <a:solidFill>
                  <a:schemeClr val="tx2"/>
                </a:solidFill>
              </a:rPr>
              <a:t> ago.</a:t>
            </a:r>
            <a:r>
              <a:rPr lang="es-ES_tradnl" b="1" dirty="0" smtClean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78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Lección</a:t>
            </a:r>
            <a:r>
              <a:rPr lang="en-US" dirty="0" smtClean="0"/>
              <a:t> 6: La </a:t>
            </a:r>
            <a:r>
              <a:rPr lang="en-US" dirty="0" err="1" smtClean="0"/>
              <a:t>ropa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Apuntes: El </a:t>
            </a:r>
            <a:r>
              <a:rPr lang="es-ES_tradnl" b="1"/>
              <a:t>pretérito </a:t>
            </a:r>
            <a:r>
              <a:rPr lang="es-ES_tradnl" b="1" smtClean="0"/>
              <a:t/>
            </a:r>
            <a:br>
              <a:rPr lang="es-ES_tradnl" b="1" smtClean="0"/>
            </a:br>
            <a:r>
              <a:rPr lang="es-ES_tradnl" b="1" smtClean="0"/>
              <a:t>de </a:t>
            </a:r>
            <a:r>
              <a:rPr lang="es-ES_tradnl" b="1" dirty="0"/>
              <a:t>los </a:t>
            </a:r>
            <a:r>
              <a:rPr lang="es-ES_tradnl" b="1"/>
              <a:t>verbos </a:t>
            </a:r>
            <a:r>
              <a:rPr lang="es-ES_tradnl" b="1" smtClean="0"/>
              <a:t>–</a:t>
            </a:r>
            <a:r>
              <a:rPr lang="es-ES_tradnl" b="1" dirty="0"/>
              <a:t>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0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puedo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can…</a:t>
            </a:r>
          </a:p>
          <a:p>
            <a:pPr lvl="1"/>
            <a:r>
              <a:rPr lang="en-US" dirty="0" smtClean="0"/>
              <a:t>Conjugate –AR verbs in the </a:t>
            </a:r>
            <a:r>
              <a:rPr lang="en-US" dirty="0" err="1" smtClean="0"/>
              <a:t>preterite</a:t>
            </a:r>
            <a:r>
              <a:rPr lang="en-US" dirty="0" smtClean="0"/>
              <a:t> past tense</a:t>
            </a:r>
          </a:p>
          <a:p>
            <a:pPr lvl="1"/>
            <a:r>
              <a:rPr lang="en-US" dirty="0"/>
              <a:t>Conjugate the </a:t>
            </a:r>
            <a:r>
              <a:rPr lang="en-US" dirty="0" smtClean="0"/>
              <a:t>verb </a:t>
            </a:r>
            <a:r>
              <a:rPr lang="en-US" i="1" dirty="0" err="1" smtClean="0"/>
              <a:t>pagar</a:t>
            </a:r>
            <a:r>
              <a:rPr lang="en-US" dirty="0" smtClean="0"/>
              <a:t> in </a:t>
            </a:r>
            <a:r>
              <a:rPr lang="en-US" dirty="0"/>
              <a:t>the </a:t>
            </a:r>
            <a:r>
              <a:rPr lang="en-US" dirty="0" err="1" smtClean="0"/>
              <a:t>preterite</a:t>
            </a:r>
            <a:r>
              <a:rPr lang="en-US" dirty="0" smtClean="0"/>
              <a:t> </a:t>
            </a:r>
            <a:r>
              <a:rPr lang="en-US" dirty="0"/>
              <a:t>past tense and tell </a:t>
            </a:r>
            <a:r>
              <a:rPr lang="en-US" dirty="0" smtClean="0"/>
              <a:t>how much I have paid for something</a:t>
            </a:r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Success </a:t>
            </a:r>
            <a:r>
              <a:rPr lang="en-US" dirty="0" err="1" smtClean="0"/>
              <a:t>Creteria</a:t>
            </a:r>
            <a:endParaRPr lang="en-US" dirty="0" smtClean="0"/>
          </a:p>
          <a:p>
            <a:pPr lvl="1"/>
            <a:r>
              <a:rPr lang="en-US" dirty="0" smtClean="0"/>
              <a:t>Identify the six </a:t>
            </a:r>
            <a:r>
              <a:rPr lang="en-US" dirty="0" err="1" smtClean="0"/>
              <a:t>preterite</a:t>
            </a:r>
            <a:r>
              <a:rPr lang="en-US" dirty="0" smtClean="0"/>
              <a:t> –AR verb endings</a:t>
            </a:r>
          </a:p>
          <a:p>
            <a:pPr lvl="1"/>
            <a:r>
              <a:rPr lang="en-US" dirty="0" smtClean="0"/>
              <a:t>Conjugate the verb </a:t>
            </a:r>
            <a:r>
              <a:rPr lang="en-US" i="1" dirty="0" err="1" smtClean="0"/>
              <a:t>pagar</a:t>
            </a:r>
            <a:r>
              <a:rPr lang="en-US" dirty="0" smtClean="0"/>
              <a:t> for any subject given and use it to talk about how much someone paid for something</a:t>
            </a:r>
          </a:p>
        </p:txBody>
      </p:sp>
    </p:spTree>
    <p:extLst>
      <p:ext uri="{BB962C8B-B14F-4D97-AF65-F5344CB8AC3E}">
        <p14:creationId xmlns:p14="http://schemas.microsoft.com/office/powerpoint/2010/main" val="178109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</TotalTime>
  <Words>496</Words>
  <Application>Microsoft Office PowerPoint</Application>
  <PresentationFormat>On-screen Show (4:3)</PresentationFormat>
  <Paragraphs>142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Franklin Gothic Book</vt:lpstr>
      <vt:lpstr>Perpetua</vt:lpstr>
      <vt:lpstr>Times New Roman</vt:lpstr>
      <vt:lpstr>Wingdings 2</vt:lpstr>
      <vt:lpstr>Equity</vt:lpstr>
      <vt:lpstr>Apuntes: El pretérito  de los verbos –AR</vt:lpstr>
      <vt:lpstr>Yo puedo…</vt:lpstr>
      <vt:lpstr>Conjugation of –AR Verbs in the Preterite Past Tense </vt:lpstr>
      <vt:lpstr>Conjugation of –AR Verbs in the Preterite Past Tense </vt:lpstr>
      <vt:lpstr>Comprar in the Preterite Past Tense</vt:lpstr>
      <vt:lpstr>Places to Buy Clothing &amp; Shoes</vt:lpstr>
      <vt:lpstr>¡Practicar! </vt:lpstr>
      <vt:lpstr>Apuntes: El pretérito  de los verbos –AR</vt:lpstr>
      <vt:lpstr>Yo puedo…</vt:lpstr>
      <vt:lpstr>Pagar in the Preterite Past Tense</vt:lpstr>
      <vt:lpstr>¡Practicar!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Apuntes: El pretérito de los verbos –AR</dc:title>
  <dc:creator>Sarah Malysz</dc:creator>
  <cp:lastModifiedBy>Malysz, Sarah</cp:lastModifiedBy>
  <cp:revision>11</cp:revision>
  <dcterms:created xsi:type="dcterms:W3CDTF">2019-05-15T23:56:22Z</dcterms:created>
  <dcterms:modified xsi:type="dcterms:W3CDTF">2019-05-16T13:33:42Z</dcterms:modified>
</cp:coreProperties>
</file>