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66" r:id="rId2"/>
  </p:sldMasterIdLst>
  <p:handoutMasterIdLst>
    <p:handoutMasterId r:id="rId20"/>
  </p:handoutMasterIdLst>
  <p:sldIdLst>
    <p:sldId id="256" r:id="rId3"/>
    <p:sldId id="268" r:id="rId4"/>
    <p:sldId id="257" r:id="rId5"/>
    <p:sldId id="258" r:id="rId6"/>
    <p:sldId id="259" r:id="rId7"/>
    <p:sldId id="260" r:id="rId8"/>
    <p:sldId id="262" r:id="rId9"/>
    <p:sldId id="273" r:id="rId10"/>
    <p:sldId id="267" r:id="rId11"/>
    <p:sldId id="269" r:id="rId12"/>
    <p:sldId id="275" r:id="rId13"/>
    <p:sldId id="261" r:id="rId14"/>
    <p:sldId id="272" r:id="rId15"/>
    <p:sldId id="263" r:id="rId16"/>
    <p:sldId id="264" r:id="rId17"/>
    <p:sldId id="265" r:id="rId18"/>
    <p:sldId id="274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F8E83-897B-4D7B-8674-5975C35D632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E7486-667B-44C2-A3F8-48A934237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2A303B-5BA6-4525-B2CD-9A56629F99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92C0B-3A33-48BE-82CB-5F553FF4CC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6CC1E-B914-442D-9B8F-00D4398DFC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98F9D0-05EB-48C3-A8B6-A486D94AE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0D58D5-181D-4A62-A663-F84FC674E34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15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15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16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16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16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7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18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AD4A-AA03-4A85-B51C-DDA5850558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81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AC613-59BF-4821-A027-474B4BE565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84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31DFE-1428-4AF1-8E5E-96006EC562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11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33009-E779-43F6-AEF2-23A774B6CF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8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E09A4-6DDF-44F0-BE89-F8FA929948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36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1DE46-729D-46C9-A07B-9B7B3E0626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5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A5294-C73B-43F4-9C2D-43CD5F94E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52F71-1F46-425B-A45D-57EEC4B37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8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9A76E-8A4E-4D44-8534-F4013E11D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13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91435-E903-46F5-A147-8588A398B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24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8C470-2389-4BF4-A351-D7264E0626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3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4C56B-827D-46D6-B7CF-54B495DCE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D109D-F9E1-4257-8C3C-929EDE5952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976AD-0BAF-4E86-93EF-5D90448F55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24059-2436-440B-935A-A937BC5A7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50DCD-99EC-4B05-9069-9F1A5507B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6EE21-B6B2-4263-AE17-E3AE02D706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1CD67-8D03-443C-91B5-F4FF0991C5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CB38162-5C29-4A62-83C6-D173D9D069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43BCE9-2D79-4759-8FAF-5057949B5B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4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14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14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4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14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15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15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1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16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6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16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17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5023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Apuntes</a:t>
            </a:r>
            <a:r>
              <a:rPr lang="en-US" dirty="0" smtClean="0"/>
              <a:t>: Los </a:t>
            </a:r>
            <a:r>
              <a:rPr lang="en-US" dirty="0" err="1"/>
              <a:t>Adjetivos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Lecci</a:t>
            </a:r>
            <a:r>
              <a:rPr lang="en-US" dirty="0" err="1">
                <a:cs typeface="Tahoma" pitchFamily="34" charset="0"/>
              </a:rPr>
              <a:t>ón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smtClean="0">
                <a:cs typeface="Tahoma" pitchFamily="34" charset="0"/>
              </a:rPr>
              <a:t>5: </a:t>
            </a:r>
            <a:r>
              <a:rPr lang="en-US" dirty="0">
                <a:cs typeface="Tahoma" pitchFamily="34" charset="0"/>
              </a:rPr>
              <a:t>La </a:t>
            </a:r>
            <a:r>
              <a:rPr lang="en-US" dirty="0" err="1">
                <a:cs typeface="Tahoma" pitchFamily="34" charset="0"/>
              </a:rPr>
              <a:t>familia</a:t>
            </a:r>
            <a:endParaRPr lang="en-US" dirty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 can…</a:t>
            </a:r>
          </a:p>
          <a:p>
            <a:pPr lvl="1"/>
            <a:r>
              <a:rPr lang="en-US" dirty="0" smtClean="0">
                <a:effectLst/>
              </a:rPr>
              <a:t>Recognize the proper placement of adjectives in relation to the nouns that they describe</a:t>
            </a:r>
          </a:p>
          <a:p>
            <a:pPr lvl="1"/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Success Criteria:</a:t>
            </a:r>
          </a:p>
          <a:p>
            <a:pPr lvl="1"/>
            <a:r>
              <a:rPr lang="en-US" dirty="0" smtClean="0">
                <a:effectLst/>
              </a:rPr>
              <a:t>Create labels of family members using correct adjective-noun placement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</a:t>
            </a:r>
            <a:r>
              <a:rPr lang="en-US" dirty="0" err="1" smtClean="0"/>
              <a:t>frases</a:t>
            </a:r>
            <a:r>
              <a:rPr lang="en-US" dirty="0" smtClean="0"/>
              <a:t>/Two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/>
              <a:t> </a:t>
            </a:r>
            <a:r>
              <a:rPr lang="en-US" dirty="0" err="1" smtClean="0"/>
              <a:t>buenos</a:t>
            </a:r>
            <a:r>
              <a:rPr lang="en-US" dirty="0" smtClean="0"/>
              <a:t> </a:t>
            </a:r>
            <a:r>
              <a:rPr lang="en-US" dirty="0" err="1" smtClean="0"/>
              <a:t>estudian</a:t>
            </a:r>
            <a:r>
              <a:rPr lang="en-US" dirty="0" smtClean="0"/>
              <a:t> para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exámenes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800100" lvl="2" indent="0" algn="ctr">
              <a:buNone/>
            </a:pPr>
            <a:r>
              <a:rPr lang="en-US" dirty="0" smtClean="0"/>
              <a:t>Vs.</a:t>
            </a:r>
          </a:p>
          <a:p>
            <a:pPr marL="800100" lvl="2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good students study for the tests.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sz="2000" dirty="0" smtClean="0"/>
              <a:t>Both sentences mean the same thing. What is different about them?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527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Adjective Placement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Descriptive adjectives and adjectives of nationality </a:t>
            </a:r>
            <a:r>
              <a:rPr lang="en-US" dirty="0" smtClean="0">
                <a:effectLst/>
              </a:rPr>
              <a:t>(pg. 89) generally __________ </a:t>
            </a:r>
            <a:r>
              <a:rPr lang="en-US" dirty="0">
                <a:effectLst/>
              </a:rPr>
              <a:t>the nouns that they describe.</a:t>
            </a:r>
          </a:p>
          <a:p>
            <a:pPr>
              <a:buFont typeface="Wingdings" pitchFamily="2" charset="2"/>
              <a:buNone/>
            </a:pPr>
            <a:endParaRPr lang="es-ES" dirty="0">
              <a:effectLst/>
            </a:endParaRPr>
          </a:p>
          <a:p>
            <a:pPr lvl="1"/>
            <a:r>
              <a:rPr lang="es-ES" dirty="0" err="1">
                <a:effectLst/>
              </a:rPr>
              <a:t>Examples</a:t>
            </a:r>
            <a:r>
              <a:rPr lang="es-ES" dirty="0">
                <a:effectLst/>
              </a:rPr>
              <a:t>: </a:t>
            </a:r>
          </a:p>
          <a:p>
            <a:pPr lvl="2"/>
            <a:r>
              <a:rPr lang="es-ES" dirty="0">
                <a:effectLst/>
              </a:rPr>
              <a:t>El niño </a:t>
            </a:r>
            <a:r>
              <a:rPr lang="es-ES" u="sng" dirty="0">
                <a:effectLst/>
              </a:rPr>
              <a:t>rubio</a:t>
            </a:r>
            <a:r>
              <a:rPr lang="es-ES" dirty="0">
                <a:effectLst/>
              </a:rPr>
              <a:t> es de España. →</a:t>
            </a:r>
          </a:p>
          <a:p>
            <a:pPr lvl="2">
              <a:buFont typeface="Wingdings" pitchFamily="2" charset="2"/>
              <a:buNone/>
            </a:pPr>
            <a:endParaRPr lang="es-ES" dirty="0" smtClean="0">
              <a:effectLst/>
            </a:endParaRPr>
          </a:p>
          <a:p>
            <a:pPr lvl="2">
              <a:buFont typeface="Wingdings" pitchFamily="2" charset="2"/>
              <a:buNone/>
            </a:pPr>
            <a:endParaRPr lang="es-ES" dirty="0">
              <a:effectLst/>
            </a:endParaRPr>
          </a:p>
          <a:p>
            <a:pPr lvl="2"/>
            <a:r>
              <a:rPr lang="es-ES" dirty="0">
                <a:effectLst/>
              </a:rPr>
              <a:t>La mujer </a:t>
            </a:r>
            <a:r>
              <a:rPr lang="es-ES" u="sng" dirty="0">
                <a:effectLst/>
              </a:rPr>
              <a:t>española</a:t>
            </a:r>
            <a:r>
              <a:rPr lang="es-ES" dirty="0">
                <a:effectLst/>
              </a:rPr>
              <a:t> habla inglés. →</a:t>
            </a:r>
            <a:r>
              <a:rPr lang="es-ES" dirty="0"/>
              <a:t> </a:t>
            </a:r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324600" y="2057400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follow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276600" y="47244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The blonde boy is from Spain.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895600" y="60198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The Spanish woman speaks English.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76600" cy="1162050"/>
          </a:xfrm>
        </p:spPr>
        <p:txBody>
          <a:bodyPr/>
          <a:lstStyle/>
          <a:p>
            <a:r>
              <a:rPr lang="en-US" sz="2800" dirty="0" smtClean="0"/>
              <a:t>Label the Family</a:t>
            </a:r>
            <a:endParaRPr lang="en-US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0" t="10889" r="13416" b="12714"/>
          <a:stretch/>
        </p:blipFill>
        <p:spPr>
          <a:xfrm>
            <a:off x="3980985" y="1524000"/>
            <a:ext cx="4553415" cy="37338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La </a:t>
            </a:r>
            <a:r>
              <a:rPr lang="en-US" sz="2000" dirty="0" err="1" smtClean="0"/>
              <a:t>madre</a:t>
            </a:r>
            <a:r>
              <a:rPr lang="en-US" sz="2000" dirty="0" smtClean="0"/>
              <a:t> 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El </a:t>
            </a:r>
            <a:r>
              <a:rPr lang="en-US" sz="2000" dirty="0" err="1" smtClean="0"/>
              <a:t>hijo</a:t>
            </a:r>
            <a:r>
              <a:rPr lang="en-US" sz="2000" dirty="0" smtClean="0"/>
              <a:t> 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La </a:t>
            </a:r>
            <a:r>
              <a:rPr lang="en-US" sz="2000" dirty="0" err="1" smtClean="0"/>
              <a:t>hija</a:t>
            </a:r>
            <a:r>
              <a:rPr lang="en-US" sz="2000" dirty="0" smtClean="0"/>
              <a:t> 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El padre ___________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90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Adjective Placement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Adjectives of quantity (including numbers) are placed </a:t>
            </a:r>
            <a:r>
              <a:rPr lang="en-US" dirty="0" smtClean="0">
                <a:effectLst/>
              </a:rPr>
              <a:t>_________________ </a:t>
            </a:r>
            <a:r>
              <a:rPr lang="en-US" dirty="0">
                <a:effectLst/>
              </a:rPr>
              <a:t>the noun.</a:t>
            </a:r>
          </a:p>
          <a:p>
            <a:pPr>
              <a:buFont typeface="Wingdings" pitchFamily="2" charset="2"/>
              <a:buNone/>
            </a:pPr>
            <a:endParaRPr lang="es-ES" dirty="0">
              <a:effectLst/>
            </a:endParaRPr>
          </a:p>
          <a:p>
            <a:pPr lvl="1"/>
            <a:r>
              <a:rPr lang="es-ES" dirty="0" err="1">
                <a:effectLst/>
              </a:rPr>
              <a:t>Examples</a:t>
            </a:r>
            <a:r>
              <a:rPr lang="es-ES" dirty="0">
                <a:effectLst/>
              </a:rPr>
              <a:t>: </a:t>
            </a:r>
          </a:p>
          <a:p>
            <a:pPr lvl="2"/>
            <a:r>
              <a:rPr lang="es-ES" dirty="0">
                <a:effectLst/>
              </a:rPr>
              <a:t>Hay </a:t>
            </a:r>
            <a:r>
              <a:rPr lang="es-ES" u="sng" dirty="0">
                <a:effectLst/>
              </a:rPr>
              <a:t>muchos</a:t>
            </a:r>
            <a:r>
              <a:rPr lang="es-ES" dirty="0">
                <a:effectLst/>
              </a:rPr>
              <a:t> estudiantes en la clase. →</a:t>
            </a:r>
          </a:p>
          <a:p>
            <a:pPr lvl="2"/>
            <a:endParaRPr lang="es-ES" dirty="0">
              <a:effectLst/>
            </a:endParaRPr>
          </a:p>
          <a:p>
            <a:pPr lvl="2">
              <a:buFont typeface="Wingdings" pitchFamily="2" charset="2"/>
              <a:buNone/>
            </a:pPr>
            <a:endParaRPr lang="es-ES" dirty="0">
              <a:effectLst/>
            </a:endParaRPr>
          </a:p>
          <a:p>
            <a:pPr lvl="2"/>
            <a:r>
              <a:rPr lang="es-ES" dirty="0">
                <a:effectLst/>
              </a:rPr>
              <a:t>Hablo con </a:t>
            </a:r>
            <a:r>
              <a:rPr lang="es-ES" u="sng" dirty="0">
                <a:effectLst/>
              </a:rPr>
              <a:t>dos</a:t>
            </a:r>
            <a:r>
              <a:rPr lang="es-ES" dirty="0">
                <a:effectLst/>
              </a:rPr>
              <a:t> muchachas simpáticas. →</a:t>
            </a:r>
            <a:endParaRPr lang="en-US" dirty="0">
              <a:effectLst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810000" y="2087563"/>
            <a:ext cx="213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before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667000" y="42672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There are many students in the class.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48000" y="5562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I am speaking with two nice girls.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Adjective Placement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effectLst/>
              </a:rPr>
              <a:t>Bueno/a</a:t>
            </a:r>
            <a:r>
              <a:rPr lang="en-US" sz="2800">
                <a:effectLst/>
              </a:rPr>
              <a:t> and </a:t>
            </a:r>
            <a:r>
              <a:rPr lang="en-US" sz="2800" b="1">
                <a:effectLst/>
              </a:rPr>
              <a:t>malo/a</a:t>
            </a:r>
            <a:r>
              <a:rPr lang="en-US" sz="2800">
                <a:effectLst/>
              </a:rPr>
              <a:t> can be placed before or after the noun. When placed before a masculine singular noun, </a:t>
            </a:r>
            <a:r>
              <a:rPr lang="en-US" sz="2800" b="1">
                <a:effectLst/>
              </a:rPr>
              <a:t>bueno</a:t>
            </a:r>
            <a:r>
              <a:rPr lang="en-US" sz="2800">
                <a:effectLst/>
              </a:rPr>
              <a:t> is shorted to __________ and </a:t>
            </a:r>
            <a:r>
              <a:rPr lang="en-US" sz="2800" b="1">
                <a:effectLst/>
              </a:rPr>
              <a:t>malo</a:t>
            </a:r>
            <a:r>
              <a:rPr lang="en-US" sz="2800">
                <a:effectLst/>
              </a:rPr>
              <a:t> is shortened to _____________.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effectLst/>
              </a:rPr>
              <a:t>	</a:t>
            </a:r>
            <a:endParaRPr lang="es-ES" sz="2800">
              <a:effectLst/>
            </a:endParaRPr>
          </a:p>
          <a:p>
            <a:pPr lvl="1">
              <a:lnSpc>
                <a:spcPct val="90000"/>
              </a:lnSpc>
            </a:pPr>
            <a:r>
              <a:rPr lang="es-ES" sz="2400">
                <a:effectLst/>
              </a:rPr>
              <a:t>Examples: </a:t>
            </a:r>
          </a:p>
          <a:p>
            <a:pPr lvl="2">
              <a:lnSpc>
                <a:spcPct val="90000"/>
              </a:lnSpc>
            </a:pPr>
            <a:r>
              <a:rPr lang="es-ES" sz="2000">
                <a:effectLst/>
              </a:rPr>
              <a:t>Joaquín es un </a:t>
            </a:r>
            <a:r>
              <a:rPr lang="es-ES" sz="2000" u="sng">
                <a:effectLst/>
              </a:rPr>
              <a:t>buen</a:t>
            </a:r>
            <a:r>
              <a:rPr lang="es-ES" sz="2000">
                <a:effectLst/>
              </a:rPr>
              <a:t> amigo.</a:t>
            </a:r>
          </a:p>
          <a:p>
            <a:pPr lvl="2">
              <a:lnSpc>
                <a:spcPct val="90000"/>
              </a:lnSpc>
            </a:pPr>
            <a:r>
              <a:rPr lang="es-ES" sz="2000">
                <a:effectLst/>
              </a:rPr>
              <a:t>Joaquín es un amigo </a:t>
            </a:r>
            <a:r>
              <a:rPr lang="es-ES" sz="2000" u="sng">
                <a:effectLst/>
              </a:rPr>
              <a:t>bueno</a:t>
            </a:r>
            <a:r>
              <a:rPr lang="es-ES" sz="2000">
                <a:effectLst/>
              </a:rPr>
              <a:t>. </a:t>
            </a:r>
            <a:endParaRPr lang="en-US" sz="200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effectLst/>
              </a:rPr>
              <a:t>	</a:t>
            </a:r>
            <a:endParaRPr lang="es-ES" sz="2800">
              <a:effectLst/>
            </a:endParaRPr>
          </a:p>
          <a:p>
            <a:pPr lvl="2">
              <a:lnSpc>
                <a:spcPct val="90000"/>
              </a:lnSpc>
            </a:pPr>
            <a:r>
              <a:rPr lang="es-ES" sz="2000">
                <a:effectLst/>
              </a:rPr>
              <a:t>Hoy es un </a:t>
            </a:r>
            <a:r>
              <a:rPr lang="es-ES" sz="2000" u="sng">
                <a:effectLst/>
              </a:rPr>
              <a:t>mal</a:t>
            </a:r>
            <a:r>
              <a:rPr lang="es-ES" sz="2000">
                <a:effectLst/>
              </a:rPr>
              <a:t> día.</a:t>
            </a:r>
          </a:p>
          <a:p>
            <a:pPr lvl="2">
              <a:lnSpc>
                <a:spcPct val="90000"/>
              </a:lnSpc>
            </a:pPr>
            <a:r>
              <a:rPr lang="es-ES" sz="2000">
                <a:effectLst/>
              </a:rPr>
              <a:t>Hoy es un día </a:t>
            </a:r>
            <a:r>
              <a:rPr lang="es-ES" sz="2000" u="sng">
                <a:effectLst/>
              </a:rPr>
              <a:t>malo</a:t>
            </a:r>
            <a:r>
              <a:rPr lang="es-ES" sz="2000">
                <a:effectLst/>
              </a:rPr>
              <a:t>.</a:t>
            </a:r>
            <a:r>
              <a:rPr lang="es-ES" sz="2000"/>
              <a:t> </a:t>
            </a:r>
            <a:endParaRPr lang="en-US" sz="2000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1816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343400" y="5272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477000" y="2316163"/>
            <a:ext cx="213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buen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257800" y="2697163"/>
            <a:ext cx="213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mal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562600" y="41910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Joaquín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is a good friend.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876800" y="5318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Today is a bad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  <p:bldP spid="19468" grpId="0"/>
      <p:bldP spid="19469" grpId="0"/>
      <p:bldP spid="194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Adjective Placement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When </a:t>
            </a:r>
            <a:r>
              <a:rPr lang="en-US" sz="2800" b="1" dirty="0" err="1">
                <a:effectLst/>
              </a:rPr>
              <a:t>grande</a:t>
            </a:r>
            <a:r>
              <a:rPr lang="en-US" sz="2800" dirty="0">
                <a:effectLst/>
              </a:rPr>
              <a:t> appears before a singular noun, it is shortened to _____________. </a:t>
            </a:r>
          </a:p>
          <a:p>
            <a:r>
              <a:rPr lang="en-US" sz="2800" dirty="0">
                <a:effectLst/>
              </a:rPr>
              <a:t>The meaning of the word also changes: </a:t>
            </a:r>
            <a:r>
              <a:rPr lang="en-US" sz="2800" b="1" dirty="0" err="1">
                <a:effectLst/>
              </a:rPr>
              <a:t>gran</a:t>
            </a:r>
            <a:r>
              <a:rPr lang="en-US" sz="2800" dirty="0">
                <a:effectLst/>
              </a:rPr>
              <a:t> = ___________ and </a:t>
            </a:r>
            <a:r>
              <a:rPr lang="en-US" sz="2800" b="1" dirty="0" err="1">
                <a:effectLst/>
              </a:rPr>
              <a:t>grande</a:t>
            </a:r>
            <a:r>
              <a:rPr lang="en-US" sz="2800" dirty="0">
                <a:effectLst/>
              </a:rPr>
              <a:t> = ___________.</a:t>
            </a:r>
          </a:p>
          <a:p>
            <a:pPr>
              <a:buFont typeface="Wingdings" pitchFamily="2" charset="2"/>
              <a:buNone/>
            </a:pPr>
            <a:endParaRPr lang="es-ES" sz="2800" dirty="0">
              <a:effectLst/>
            </a:endParaRPr>
          </a:p>
          <a:p>
            <a:pPr lvl="1"/>
            <a:r>
              <a:rPr lang="es-ES" sz="2400" dirty="0" err="1">
                <a:effectLst/>
              </a:rPr>
              <a:t>Examples</a:t>
            </a:r>
            <a:r>
              <a:rPr lang="es-ES" sz="2400" dirty="0">
                <a:effectLst/>
              </a:rPr>
              <a:t>: </a:t>
            </a:r>
          </a:p>
          <a:p>
            <a:pPr lvl="2"/>
            <a:r>
              <a:rPr lang="es-ES" sz="2000" dirty="0">
                <a:effectLst/>
              </a:rPr>
              <a:t>Ella es una gran profesora. →</a:t>
            </a:r>
          </a:p>
          <a:p>
            <a:pPr lvl="2"/>
            <a:endParaRPr lang="es-ES" sz="2000" dirty="0">
              <a:effectLst/>
            </a:endParaRPr>
          </a:p>
          <a:p>
            <a:pPr lvl="2">
              <a:buFont typeface="Wingdings" pitchFamily="2" charset="2"/>
              <a:buNone/>
            </a:pPr>
            <a:endParaRPr lang="es-ES" sz="2000" dirty="0">
              <a:effectLst/>
            </a:endParaRPr>
          </a:p>
          <a:p>
            <a:pPr lvl="2"/>
            <a:r>
              <a:rPr lang="es-ES" sz="2000" dirty="0">
                <a:effectLst/>
              </a:rPr>
              <a:t>Es una familia grande. →</a:t>
            </a:r>
            <a:endParaRPr lang="en-US" sz="2000" dirty="0">
              <a:effectLst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581400" y="1981200"/>
            <a:ext cx="213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gran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38200" y="2925763"/>
            <a:ext cx="213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great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562600" y="2925763"/>
            <a:ext cx="213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large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, big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105400" y="44196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She is a great teacher.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495800" y="55467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It is a large family.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86" grpId="0"/>
      <p:bldP spid="20487" grpId="0"/>
      <p:bldP spid="204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Names on BACK (this is an art contest, not a popularity contest!)</a:t>
            </a:r>
          </a:p>
          <a:p>
            <a:r>
              <a:rPr lang="en-US" sz="1600" dirty="0" smtClean="0"/>
              <a:t>Fill the frames with six different fictional family members</a:t>
            </a:r>
          </a:p>
          <a:p>
            <a:r>
              <a:rPr lang="en-US" sz="1600" dirty="0" smtClean="0"/>
              <a:t>Next to each frame, write a description (“label”) of the family member in Spanish (i.e. la </a:t>
            </a:r>
            <a:r>
              <a:rPr lang="en-US" sz="1600" dirty="0" err="1" smtClean="0"/>
              <a:t>madre</a:t>
            </a:r>
            <a:r>
              <a:rPr lang="en-US" sz="1600" dirty="0" smtClean="0"/>
              <a:t> </a:t>
            </a:r>
            <a:r>
              <a:rPr lang="en-US" sz="1600" dirty="0" err="1" smtClean="0"/>
              <a:t>delgada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Descriptions must match the pictures</a:t>
            </a:r>
          </a:p>
          <a:p>
            <a:pPr lvl="1"/>
            <a:r>
              <a:rPr lang="en-US" sz="1600" dirty="0" smtClean="0"/>
              <a:t>Pictures must be school appropriate</a:t>
            </a:r>
          </a:p>
          <a:p>
            <a:pPr lvl="1"/>
            <a:r>
              <a:rPr lang="en-US" sz="1600" dirty="0" smtClean="0"/>
              <a:t>Be careful about adjective-noun agreement (gender and number) and adjective placement (after the noun)</a:t>
            </a:r>
          </a:p>
          <a:p>
            <a:pPr lvl="2"/>
            <a:r>
              <a:rPr lang="en-US" sz="1200" dirty="0" smtClean="0"/>
              <a:t>I am NOT looking for complete sentences – just labels! </a:t>
            </a:r>
          </a:p>
          <a:p>
            <a:pPr lvl="2"/>
            <a:r>
              <a:rPr lang="en-US" sz="1600" dirty="0" smtClean="0"/>
              <a:t>Use vocabulary from Vocab 3A/B/C (do not go online for vocab!)</a:t>
            </a:r>
          </a:p>
          <a:p>
            <a:pPr lvl="1"/>
            <a:r>
              <a:rPr lang="en-US" sz="1600" dirty="0" smtClean="0"/>
              <a:t>Color the pictures</a:t>
            </a:r>
          </a:p>
          <a:p>
            <a:r>
              <a:rPr lang="en-US" sz="1600" dirty="0" smtClean="0"/>
              <a:t>Grading</a:t>
            </a:r>
          </a:p>
          <a:p>
            <a:pPr lvl="1"/>
            <a:r>
              <a:rPr lang="en-US" sz="1600" dirty="0" smtClean="0"/>
              <a:t>10 points total</a:t>
            </a:r>
            <a:endParaRPr lang="en-US" dirty="0"/>
          </a:p>
          <a:p>
            <a:pPr lvl="2"/>
            <a:r>
              <a:rPr lang="en-US" sz="1200" dirty="0" smtClean="0"/>
              <a:t>See grading rubric</a:t>
            </a:r>
          </a:p>
          <a:p>
            <a:pPr lvl="3"/>
            <a:r>
              <a:rPr lang="en-US" sz="1100" dirty="0" smtClean="0"/>
              <a:t>Illustrations are due </a:t>
            </a:r>
            <a:r>
              <a:rPr lang="en-US" sz="1100" smtClean="0"/>
              <a:t>on </a:t>
            </a:r>
            <a:r>
              <a:rPr lang="en-US" sz="1100" smtClean="0">
                <a:solidFill>
                  <a:srgbClr val="FF0000"/>
                </a:solidFill>
              </a:rPr>
              <a:t>TBA</a:t>
            </a:r>
            <a:endParaRPr lang="en-US" sz="1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 puedo…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I can…</a:t>
            </a:r>
          </a:p>
          <a:p>
            <a:pPr lvl="1"/>
            <a:r>
              <a:rPr lang="en-US" sz="2400" dirty="0">
                <a:effectLst/>
              </a:rPr>
              <a:t>Use </a:t>
            </a:r>
            <a:r>
              <a:rPr lang="en-US" sz="2400" i="1" dirty="0" err="1">
                <a:effectLst/>
              </a:rPr>
              <a:t>ser</a:t>
            </a:r>
            <a:r>
              <a:rPr lang="en-US" sz="2400" dirty="0">
                <a:effectLst/>
              </a:rPr>
              <a:t> and adjectives to describe personality and physical traits</a:t>
            </a:r>
          </a:p>
          <a:p>
            <a:pPr lvl="1"/>
            <a:r>
              <a:rPr lang="en-US" sz="2400" dirty="0">
                <a:effectLst/>
              </a:rPr>
              <a:t>Make adjectives agree with nouns in gender and </a:t>
            </a:r>
            <a:r>
              <a:rPr lang="en-US" sz="2400" dirty="0" smtClean="0">
                <a:effectLst/>
              </a:rPr>
              <a:t>number</a:t>
            </a:r>
          </a:p>
          <a:p>
            <a:pPr lvl="1"/>
            <a:endParaRPr lang="en-US" sz="2400" dirty="0">
              <a:effectLst/>
            </a:endParaRPr>
          </a:p>
          <a:p>
            <a:r>
              <a:rPr lang="en-US" sz="2800" dirty="0" smtClean="0">
                <a:effectLst/>
              </a:rPr>
              <a:t>Success Criteria:</a:t>
            </a:r>
          </a:p>
          <a:p>
            <a:pPr lvl="1"/>
            <a:r>
              <a:rPr lang="en-US" sz="2400" dirty="0" smtClean="0">
                <a:effectLst/>
              </a:rPr>
              <a:t>Form the masculine/feminine, singular/plural forms of adjectives</a:t>
            </a:r>
          </a:p>
          <a:p>
            <a:pPr lvl="1"/>
            <a:r>
              <a:rPr lang="en-US" sz="2400" dirty="0" smtClean="0">
                <a:effectLst/>
              </a:rPr>
              <a:t>Write complete sentences with a subject, conjugated form of </a:t>
            </a:r>
            <a:r>
              <a:rPr lang="en-US" sz="2400" i="1" dirty="0" err="1" smtClean="0">
                <a:effectLst/>
              </a:rPr>
              <a:t>ser</a:t>
            </a:r>
            <a:r>
              <a:rPr lang="en-US" sz="2400" dirty="0" smtClean="0">
                <a:effectLst/>
              </a:rPr>
              <a:t> (to be), and an adjective that matches the subject in gender and number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Adjective?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An adjective is a word that ____________ a person, place or </a:t>
            </a:r>
            <a:r>
              <a:rPr lang="en-US" dirty="0" smtClean="0">
                <a:effectLst/>
              </a:rPr>
              <a:t>thing (nouns).</a:t>
            </a:r>
            <a:endParaRPr lang="en-US" dirty="0">
              <a:effectLst/>
            </a:endParaRPr>
          </a:p>
          <a:p>
            <a:pPr>
              <a:buFont typeface="Wingdings" pitchFamily="2" charset="2"/>
              <a:buNone/>
            </a:pPr>
            <a:endParaRPr lang="en-US" dirty="0">
              <a:effectLst/>
            </a:endParaRPr>
          </a:p>
          <a:p>
            <a:r>
              <a:rPr lang="en-US" dirty="0">
                <a:effectLst/>
              </a:rPr>
              <a:t>Adjectives that describe personality and physical traits are used with the verb _________.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096000" y="1600200"/>
            <a:ext cx="213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describes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90600" y="41910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Adjective-Noun Agreement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Spanish, adjectives agree in both ______________ and </a:t>
            </a:r>
            <a:r>
              <a:rPr lang="en-US" dirty="0" smtClean="0">
                <a:effectLst/>
              </a:rPr>
              <a:t>_______________ </a:t>
            </a:r>
            <a:r>
              <a:rPr lang="en-US" dirty="0">
                <a:effectLst/>
              </a:rPr>
              <a:t>with the noun that they describe.</a:t>
            </a:r>
          </a:p>
          <a:p>
            <a:pPr>
              <a:buFont typeface="Wingdings" pitchFamily="2" charset="2"/>
              <a:buNone/>
            </a:pPr>
            <a:endParaRPr lang="en-US" dirty="0">
              <a:effectLst/>
            </a:endParaRPr>
          </a:p>
          <a:p>
            <a:r>
              <a:rPr lang="en-US" dirty="0">
                <a:effectLst/>
              </a:rPr>
              <a:t>Masculine adjectives end in _______ and feminine adjectives end in </a:t>
            </a:r>
            <a:r>
              <a:rPr lang="en-US" dirty="0" smtClean="0">
                <a:effectLst/>
              </a:rPr>
              <a:t>_______. </a:t>
            </a:r>
            <a:r>
              <a:rPr lang="en-US" dirty="0">
                <a:effectLst/>
              </a:rPr>
              <a:t>To make these adjectives plural, add an ________.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371600" y="2087563"/>
            <a:ext cx="213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gender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638800" y="2087563"/>
            <a:ext cx="213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number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867400" y="37338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o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715000" y="4221163"/>
            <a:ext cx="152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a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85800" y="5211763"/>
            <a:ext cx="213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Adjective-Noun Agreement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 sz="2800">
                <a:effectLst/>
              </a:rPr>
              <a:t>Complete the chart:</a:t>
            </a:r>
          </a:p>
        </p:txBody>
      </p:sp>
      <p:graphicFrame>
        <p:nvGraphicFramePr>
          <p:cNvPr id="1331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04800" y="3200400"/>
          <a:ext cx="82296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Document" r:id="rId3" imgW="6092877" imgH="1088691" progId="Word.Document.8">
                  <p:embed/>
                </p:oleObj>
              </mc:Choice>
              <mc:Fallback>
                <p:oleObj name="Document" r:id="rId3" imgW="6092877" imgH="1088691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00400"/>
                        <a:ext cx="82296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362200" y="3581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Alta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419600" y="3581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Altos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477000" y="3581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Altas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04800" y="3962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Bueno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419600" y="3962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Buenos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477000" y="3962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Buenas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04800" y="4419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Pequeño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362200" y="4419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Pequeña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477000" y="4419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Pequeñas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4800" y="4800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Simpático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362200" y="4800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Simpática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4419600" y="4800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Simpáticos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/>
      <p:bldP spid="13320" grpId="0"/>
      <p:bldP spid="13321" grpId="0"/>
      <p:bldP spid="13322" grpId="0"/>
      <p:bldP spid="13323" grpId="0"/>
      <p:bldP spid="13325" grpId="0"/>
      <p:bldP spid="13327" grpId="0"/>
      <p:bldP spid="13328" grpId="0"/>
      <p:bldP spid="13329" grpId="0"/>
      <p:bldP spid="13330" grpId="0"/>
      <p:bldP spid="133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Adjective-Noun Agreement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effectLst/>
              </a:rPr>
              <a:t>Adjectives that end in ________ or a consonant have the same masculine and feminine forms. These adjectives will still match in number with the noun that they describe.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effectLst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effectLst/>
              </a:rPr>
              <a:t>Examples: </a:t>
            </a:r>
            <a:r>
              <a:rPr lang="en-US" sz="2000" dirty="0" err="1">
                <a:effectLst/>
              </a:rPr>
              <a:t>inteligente</a:t>
            </a:r>
            <a:r>
              <a:rPr lang="en-US" sz="2000" dirty="0">
                <a:effectLst/>
              </a:rPr>
              <a:t>, </a:t>
            </a:r>
            <a:r>
              <a:rPr lang="en-US" sz="2000" dirty="0" err="1" smtClean="0">
                <a:effectLst/>
              </a:rPr>
              <a:t>inteligentes</a:t>
            </a:r>
            <a:endParaRPr lang="en-US" sz="2000" dirty="0">
              <a:effectLst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effectLst/>
              </a:rPr>
              <a:t>                    </a:t>
            </a:r>
            <a:r>
              <a:rPr lang="en-US" sz="2000" dirty="0" err="1">
                <a:effectLst/>
              </a:rPr>
              <a:t>difícil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difíciles</a:t>
            </a:r>
            <a:endParaRPr lang="en-US" sz="2000" dirty="0">
              <a:effectLst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effectLst/>
              </a:rPr>
              <a:t>Adjectives that end in _________ are changed into the feminine form by adding an _______.</a:t>
            </a:r>
          </a:p>
          <a:p>
            <a:pPr>
              <a:lnSpc>
                <a:spcPct val="90000"/>
              </a:lnSpc>
            </a:pPr>
            <a:endParaRPr lang="en-US" sz="2400" dirty="0">
              <a:effectLst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effectLst/>
              </a:rPr>
              <a:t>Example: </a:t>
            </a:r>
            <a:r>
              <a:rPr lang="en-US" sz="2000" dirty="0" err="1">
                <a:effectLst/>
              </a:rPr>
              <a:t>trabajador</a:t>
            </a:r>
            <a:r>
              <a:rPr lang="en-US" sz="2000" dirty="0">
                <a:effectLst/>
              </a:rPr>
              <a:t>, ___________, </a:t>
            </a:r>
            <a:r>
              <a:rPr lang="en-US" sz="2000" dirty="0" err="1">
                <a:effectLst/>
              </a:rPr>
              <a:t>trabajadores</a:t>
            </a:r>
            <a:r>
              <a:rPr lang="en-US" sz="2000" dirty="0">
                <a:effectLst/>
              </a:rPr>
              <a:t>, ___________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10000" y="1524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e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962400" y="4343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-or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343400" y="4648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a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429000" y="54705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trabajadora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705600" y="54864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trabajadoras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6" grpId="0"/>
      <p:bldP spid="15367" grpId="0"/>
      <p:bldP spid="15368" grpId="0"/>
      <p:bldP spid="153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Adjective-Noun Agreement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If you are describing more than one noun, and at least one of those nouns is masculine, use the __________________ </a:t>
            </a:r>
            <a:r>
              <a:rPr lang="en-US" dirty="0" smtClean="0">
                <a:effectLst/>
              </a:rPr>
              <a:t>________________ </a:t>
            </a:r>
            <a:r>
              <a:rPr lang="en-US" dirty="0">
                <a:effectLst/>
              </a:rPr>
              <a:t>form of the adjective.</a:t>
            </a:r>
          </a:p>
          <a:p>
            <a:pPr>
              <a:buFont typeface="Wingdings" pitchFamily="2" charset="2"/>
              <a:buNone/>
            </a:pPr>
            <a:endParaRPr lang="es-ES" dirty="0">
              <a:effectLst/>
            </a:endParaRPr>
          </a:p>
          <a:p>
            <a:pPr lvl="1"/>
            <a:r>
              <a:rPr lang="es-ES" dirty="0" err="1">
                <a:effectLst/>
              </a:rPr>
              <a:t>Example</a:t>
            </a:r>
            <a:r>
              <a:rPr lang="es-ES" dirty="0">
                <a:effectLst/>
              </a:rPr>
              <a:t>: Juan y Lola son alt</a:t>
            </a:r>
            <a:r>
              <a:rPr lang="es-ES" u="sng" dirty="0">
                <a:effectLst/>
              </a:rPr>
              <a:t>os</a:t>
            </a:r>
            <a:r>
              <a:rPr lang="es-ES" dirty="0">
                <a:effectLst/>
              </a:rPr>
              <a:t>.</a:t>
            </a:r>
            <a:endParaRPr lang="en-US" dirty="0">
              <a:effectLst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257800" y="2590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masculine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676400" y="3078163"/>
            <a:ext cx="213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plural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505200" y="4891088"/>
            <a:ext cx="426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Juan and Lola are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tall.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Tarea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 b="13333"/>
          <a:stretch/>
        </p:blipFill>
        <p:spPr>
          <a:xfrm>
            <a:off x="285750" y="1524000"/>
            <a:ext cx="85725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4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Apuntes</a:t>
            </a:r>
            <a:r>
              <a:rPr lang="en-US" dirty="0"/>
              <a:t>: </a:t>
            </a:r>
            <a:r>
              <a:rPr lang="en-US" dirty="0" smtClean="0"/>
              <a:t>Los </a:t>
            </a:r>
            <a:r>
              <a:rPr lang="en-US" dirty="0" err="1"/>
              <a:t>Adjetivos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Adjective Placement</a:t>
            </a:r>
            <a:endParaRPr lang="en-US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9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66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8A8AE7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1506</TotalTime>
  <Words>703</Words>
  <Application>Microsoft Office PowerPoint</Application>
  <PresentationFormat>On-screen Show (4:3)</PresentationFormat>
  <Paragraphs>151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Comic Sans MS</vt:lpstr>
      <vt:lpstr>Tahoma</vt:lpstr>
      <vt:lpstr>Wingdings</vt:lpstr>
      <vt:lpstr>Slit</vt:lpstr>
      <vt:lpstr>Crayons</vt:lpstr>
      <vt:lpstr>Document</vt:lpstr>
      <vt:lpstr>Apuntes: Los Adjetivos</vt:lpstr>
      <vt:lpstr>Yo puedo…</vt:lpstr>
      <vt:lpstr>What is an Adjective?</vt:lpstr>
      <vt:lpstr>Adjective-Noun Agreement</vt:lpstr>
      <vt:lpstr>Adjective-Noun Agreement</vt:lpstr>
      <vt:lpstr>Adjective-Noun Agreement</vt:lpstr>
      <vt:lpstr>Adjective-Noun Agreement</vt:lpstr>
      <vt:lpstr>Tarea</vt:lpstr>
      <vt:lpstr>Apuntes: Los Adjetivos</vt:lpstr>
      <vt:lpstr>Yo puedo…</vt:lpstr>
      <vt:lpstr>Dos frases/Two sentences</vt:lpstr>
      <vt:lpstr>Adjective Placement</vt:lpstr>
      <vt:lpstr>Label the Family</vt:lpstr>
      <vt:lpstr>Adjective Placement</vt:lpstr>
      <vt:lpstr>Adjective Placement</vt:lpstr>
      <vt:lpstr>Adjective Placement</vt:lpstr>
      <vt:lpstr>Una familia interesante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Apuntes: :Los Ajetivos</dc:title>
  <dc:creator>Sarah Malysz</dc:creator>
  <cp:lastModifiedBy>Malysz, Sarah</cp:lastModifiedBy>
  <cp:revision>93</cp:revision>
  <dcterms:created xsi:type="dcterms:W3CDTF">2012-08-21T16:49:57Z</dcterms:created>
  <dcterms:modified xsi:type="dcterms:W3CDTF">2019-03-13T14:13:11Z</dcterms:modified>
</cp:coreProperties>
</file>